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sldx" ContentType="application/vnd.openxmlformats-officedocument.presentationml.slide"/>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01" r:id="rId4"/>
    <p:sldMasterId id="2147483817" r:id="rId5"/>
    <p:sldMasterId id="2147483829" r:id="rId6"/>
  </p:sldMasterIdLst>
  <p:notesMasterIdLst>
    <p:notesMasterId r:id="rId88"/>
  </p:notesMasterIdLst>
  <p:handoutMasterIdLst>
    <p:handoutMasterId r:id="rId89"/>
  </p:handoutMasterIdLst>
  <p:sldIdLst>
    <p:sldId id="256" r:id="rId7"/>
    <p:sldId id="257" r:id="rId8"/>
    <p:sldId id="266" r:id="rId9"/>
    <p:sldId id="271" r:id="rId10"/>
    <p:sldId id="270"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318" r:id="rId42"/>
    <p:sldId id="272" r:id="rId43"/>
    <p:sldId id="264" r:id="rId44"/>
    <p:sldId id="273" r:id="rId45"/>
    <p:sldId id="274" r:id="rId46"/>
    <p:sldId id="276" r:id="rId47"/>
    <p:sldId id="278" r:id="rId48"/>
    <p:sldId id="275" r:id="rId49"/>
    <p:sldId id="279" r:id="rId50"/>
    <p:sldId id="280" r:id="rId51"/>
    <p:sldId id="281" r:id="rId52"/>
    <p:sldId id="282" r:id="rId53"/>
    <p:sldId id="283" r:id="rId54"/>
    <p:sldId id="284" r:id="rId55"/>
    <p:sldId id="285"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19" r:id="rId83"/>
    <p:sldId id="320" r:id="rId84"/>
    <p:sldId id="286" r:id="rId85"/>
    <p:sldId id="287" r:id="rId86"/>
    <p:sldId id="269"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42D0B"/>
    <a:srgbClr val="76280B"/>
    <a:srgbClr val="F6BF73"/>
    <a:srgbClr val="F9D4A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25E5076-3810-47DD-B79F-674D7AD40C0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99" autoAdjust="0"/>
    <p:restoredTop sz="91678" autoAdjust="0"/>
  </p:normalViewPr>
  <p:slideViewPr>
    <p:cSldViewPr snapToGrid="0">
      <p:cViewPr varScale="1">
        <p:scale>
          <a:sx n="81" d="100"/>
          <a:sy n="81" d="100"/>
        </p:scale>
        <p:origin x="125" y="53"/>
      </p:cViewPr>
      <p:guideLst/>
    </p:cSldViewPr>
  </p:slideViewPr>
  <p:notesTextViewPr>
    <p:cViewPr>
      <p:scale>
        <a:sx n="1" d="1"/>
        <a:sy n="1" d="1"/>
      </p:scale>
      <p:origin x="0" y="0"/>
    </p:cViewPr>
  </p:notesTextViewPr>
  <p:notesViewPr>
    <p:cSldViewPr snapToGrid="0">
      <p:cViewPr varScale="1">
        <p:scale>
          <a:sx n="81" d="100"/>
          <a:sy n="81" d="100"/>
        </p:scale>
        <p:origin x="31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1.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HIV Prevalence</a:t>
            </a:r>
            <a:r>
              <a:rPr lang="en-US" sz="1800" baseline="0" dirty="0"/>
              <a:t> Rate per 100,000 Kansans, </a:t>
            </a:r>
          </a:p>
          <a:p>
            <a:pPr>
              <a:defRPr/>
            </a:pPr>
            <a:r>
              <a:rPr lang="en-US" sz="1800" baseline="0" dirty="0"/>
              <a:t>Rolling 3-Yr Average, 2010-2018</a:t>
            </a:r>
            <a:endParaRPr lang="en-US" sz="1800" dirty="0"/>
          </a:p>
        </c:rich>
      </c:tx>
      <c:layout>
        <c:manualLayout>
          <c:xMode val="edge"/>
          <c:yMode val="edge"/>
          <c:x val="0.17466917428936882"/>
          <c:y val="3.884528565049030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631852052976137"/>
          <c:y val="0.36822699390988384"/>
          <c:w val="0.82237879747790144"/>
          <c:h val="0.56418426805284438"/>
        </c:manualLayout>
      </c:layout>
      <c:barChart>
        <c:barDir val="col"/>
        <c:grouping val="stacked"/>
        <c:varyColors val="0"/>
        <c:ser>
          <c:idx val="1"/>
          <c:order val="0"/>
          <c:tx>
            <c:strRef>
              <c:f>Prevalent!$A$25</c:f>
              <c:strCache>
                <c:ptCount val="1"/>
                <c:pt idx="0">
                  <c:v>Stage 3/AIDS</c:v>
                </c:pt>
              </c:strCache>
            </c:strRef>
          </c:tx>
          <c:spPr>
            <a:solidFill>
              <a:srgbClr val="800000"/>
            </a:solidFill>
            <a:ln>
              <a:noFill/>
            </a:ln>
            <a:effectLst/>
          </c:spPr>
          <c:invertIfNegative val="0"/>
          <c:cat>
            <c:numRef>
              <c:f>Incident!$B$23:$J$23</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Prevalent!$B$25:$J$25</c:f>
              <c:numCache>
                <c:formatCode>0.0</c:formatCode>
                <c:ptCount val="9"/>
                <c:pt idx="0">
                  <c:v>50.178349995439255</c:v>
                </c:pt>
                <c:pt idx="1">
                  <c:v>48.910249308451377</c:v>
                </c:pt>
                <c:pt idx="2">
                  <c:v>46.86509751068818</c:v>
                </c:pt>
                <c:pt idx="3">
                  <c:v>46.771156735718527</c:v>
                </c:pt>
                <c:pt idx="4">
                  <c:v>50.221046623699813</c:v>
                </c:pt>
                <c:pt idx="5">
                  <c:v>54.119044190784734</c:v>
                </c:pt>
                <c:pt idx="6">
                  <c:v>55.737174803705848</c:v>
                </c:pt>
                <c:pt idx="7">
                  <c:v>55.405890539686197</c:v>
                </c:pt>
                <c:pt idx="8">
                  <c:v>54.58245321062541</c:v>
                </c:pt>
              </c:numCache>
            </c:numRef>
          </c:val>
          <c:extLst>
            <c:ext xmlns:c16="http://schemas.microsoft.com/office/drawing/2014/chart" uri="{C3380CC4-5D6E-409C-BE32-E72D297353CC}">
              <c16:uniqueId val="{00000000-EC45-456F-B8A1-7D75FCAF9124}"/>
            </c:ext>
          </c:extLst>
        </c:ser>
        <c:ser>
          <c:idx val="0"/>
          <c:order val="1"/>
          <c:tx>
            <c:strRef>
              <c:f>Prevalent!$A$24</c:f>
              <c:strCache>
                <c:ptCount val="1"/>
                <c:pt idx="0">
                  <c:v>HIV</c:v>
                </c:pt>
              </c:strCache>
            </c:strRef>
          </c:tx>
          <c:spPr>
            <a:solidFill>
              <a:srgbClr val="FF0000"/>
            </a:solidFill>
            <a:ln>
              <a:noFill/>
            </a:ln>
            <a:effectLst/>
          </c:spPr>
          <c:invertIfNegative val="0"/>
          <c:cat>
            <c:numRef>
              <c:f>Incident!$B$23:$J$23</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Prevalent!$B$24:$J$24</c:f>
              <c:numCache>
                <c:formatCode>0.0</c:formatCode>
                <c:ptCount val="9"/>
                <c:pt idx="0">
                  <c:v>44.533071475461362</c:v>
                </c:pt>
                <c:pt idx="1">
                  <c:v>42.010133483468145</c:v>
                </c:pt>
                <c:pt idx="2">
                  <c:v>39.019912408579323</c:v>
                </c:pt>
                <c:pt idx="3">
                  <c:v>38.419259058445711</c:v>
                </c:pt>
                <c:pt idx="4">
                  <c:v>41.137134680400003</c:v>
                </c:pt>
                <c:pt idx="5">
                  <c:v>44.929619758068299</c:v>
                </c:pt>
                <c:pt idx="6">
                  <c:v>48.938420211233712</c:v>
                </c:pt>
                <c:pt idx="7">
                  <c:v>51.030858366272845</c:v>
                </c:pt>
                <c:pt idx="8">
                  <c:v>51.535372782550702</c:v>
                </c:pt>
              </c:numCache>
            </c:numRef>
          </c:val>
          <c:extLst>
            <c:ext xmlns:c16="http://schemas.microsoft.com/office/drawing/2014/chart" uri="{C3380CC4-5D6E-409C-BE32-E72D297353CC}">
              <c16:uniqueId val="{00000001-EC45-456F-B8A1-7D75FCAF9124}"/>
            </c:ext>
          </c:extLst>
        </c:ser>
        <c:dLbls>
          <c:showLegendKey val="0"/>
          <c:showVal val="0"/>
          <c:showCatName val="0"/>
          <c:showSerName val="0"/>
          <c:showPercent val="0"/>
          <c:showBubbleSize val="0"/>
        </c:dLbls>
        <c:gapWidth val="150"/>
        <c:overlap val="100"/>
        <c:axId val="92036136"/>
        <c:axId val="179520184"/>
      </c:barChart>
      <c:catAx>
        <c:axId val="92036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520184"/>
        <c:crosses val="autoZero"/>
        <c:auto val="1"/>
        <c:lblAlgn val="ctr"/>
        <c:lblOffset val="100"/>
        <c:noMultiLvlLbl val="0"/>
      </c:catAx>
      <c:valAx>
        <c:axId val="1795201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036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E99C05-6C0A-41F7-8062-D1CA526A1D2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D274B0A-97C9-4E5E-A20A-A605A6F411B2}">
      <dgm:prSet phldrT="[Text]"/>
      <dgm:spPr/>
      <dgm:t>
        <a:bodyPr/>
        <a:lstStyle/>
        <a:p>
          <a:r>
            <a:rPr lang="en-US" dirty="0"/>
            <a:t>Joshua Mammen, M.D. Coalition Chair</a:t>
          </a:r>
        </a:p>
      </dgm:t>
    </dgm:pt>
    <dgm:pt modelId="{23A8FC24-BD5E-4A87-B460-1B697061C26E}" type="parTrans" cxnId="{47355163-4B2F-4B94-9117-7E7D4A2C5459}">
      <dgm:prSet/>
      <dgm:spPr/>
      <dgm:t>
        <a:bodyPr/>
        <a:lstStyle/>
        <a:p>
          <a:endParaRPr lang="en-US"/>
        </a:p>
      </dgm:t>
    </dgm:pt>
    <dgm:pt modelId="{D76CFB54-AF44-40CF-AED5-0296D2A0D1C4}" type="sibTrans" cxnId="{47355163-4B2F-4B94-9117-7E7D4A2C5459}">
      <dgm:prSet/>
      <dgm:spPr/>
      <dgm:t>
        <a:bodyPr/>
        <a:lstStyle/>
        <a:p>
          <a:endParaRPr lang="en-US"/>
        </a:p>
      </dgm:t>
    </dgm:pt>
    <dgm:pt modelId="{2BCD0445-6527-4F60-8C59-1661FD4A2201}">
      <dgm:prSet phldrT="[Text]"/>
      <dgm:spPr>
        <a:solidFill>
          <a:schemeClr val="accent2">
            <a:lumMod val="60000"/>
            <a:lumOff val="40000"/>
          </a:schemeClr>
        </a:solidFill>
      </dgm:spPr>
      <dgm:t>
        <a:bodyPr/>
        <a:lstStyle/>
        <a:p>
          <a:r>
            <a:rPr lang="en-US" dirty="0"/>
            <a:t>Immunize Kansas Coalition</a:t>
          </a:r>
        </a:p>
      </dgm:t>
    </dgm:pt>
    <dgm:pt modelId="{0709D4C7-A249-481B-AAC8-43E1DF236322}" type="parTrans" cxnId="{0087B5DD-07BB-4A27-936A-CFF37751D66D}">
      <dgm:prSet/>
      <dgm:spPr/>
      <dgm:t>
        <a:bodyPr/>
        <a:lstStyle/>
        <a:p>
          <a:endParaRPr lang="en-US"/>
        </a:p>
      </dgm:t>
    </dgm:pt>
    <dgm:pt modelId="{958B058A-E1F1-4590-985D-460D9CB56B98}" type="sibTrans" cxnId="{0087B5DD-07BB-4A27-936A-CFF37751D66D}">
      <dgm:prSet/>
      <dgm:spPr/>
      <dgm:t>
        <a:bodyPr/>
        <a:lstStyle/>
        <a:p>
          <a:endParaRPr lang="en-US"/>
        </a:p>
      </dgm:t>
    </dgm:pt>
    <dgm:pt modelId="{F2E5AF14-B688-48FA-A9BD-33C5D9C810AC}">
      <dgm:prSet phldrT="[Text]"/>
      <dgm:spPr/>
      <dgm:t>
        <a:bodyPr/>
        <a:lstStyle/>
        <a:p>
          <a:r>
            <a:rPr lang="en-US" dirty="0"/>
            <a:t>Health Equity Workgroup</a:t>
          </a:r>
        </a:p>
      </dgm:t>
    </dgm:pt>
    <dgm:pt modelId="{1793BA6F-21DF-4862-BC16-AA1CB8CD5EBB}" type="parTrans" cxnId="{CD775F52-5AD2-4B5A-8F7B-723CB13AB6D9}">
      <dgm:prSet/>
      <dgm:spPr/>
      <dgm:t>
        <a:bodyPr/>
        <a:lstStyle/>
        <a:p>
          <a:endParaRPr lang="en-US"/>
        </a:p>
      </dgm:t>
    </dgm:pt>
    <dgm:pt modelId="{EFD1860B-C4A5-4745-B76D-BD3DFBDDFB36}" type="sibTrans" cxnId="{CD775F52-5AD2-4B5A-8F7B-723CB13AB6D9}">
      <dgm:prSet/>
      <dgm:spPr/>
      <dgm:t>
        <a:bodyPr/>
        <a:lstStyle/>
        <a:p>
          <a:endParaRPr lang="en-US"/>
        </a:p>
      </dgm:t>
    </dgm:pt>
    <dgm:pt modelId="{4422D5EA-A599-42DF-BC30-C78FBCDD0733}">
      <dgm:prSet/>
      <dgm:spPr/>
      <dgm:t>
        <a:bodyPr/>
        <a:lstStyle/>
        <a:p>
          <a:r>
            <a:rPr lang="en-US" dirty="0"/>
            <a:t>Early Detection and Diagnosis Workgroup</a:t>
          </a:r>
        </a:p>
      </dgm:t>
    </dgm:pt>
    <dgm:pt modelId="{984A6183-0DA2-4308-A9C2-FC422EBFD574}" type="parTrans" cxnId="{BF429188-8484-4D18-8D2B-358557FC1D38}">
      <dgm:prSet/>
      <dgm:spPr/>
      <dgm:t>
        <a:bodyPr/>
        <a:lstStyle/>
        <a:p>
          <a:endParaRPr lang="en-US"/>
        </a:p>
      </dgm:t>
    </dgm:pt>
    <dgm:pt modelId="{8A22F152-B5B6-450F-9F74-0A7E4A22E94E}" type="sibTrans" cxnId="{BF429188-8484-4D18-8D2B-358557FC1D38}">
      <dgm:prSet/>
      <dgm:spPr/>
      <dgm:t>
        <a:bodyPr/>
        <a:lstStyle/>
        <a:p>
          <a:endParaRPr lang="en-US"/>
        </a:p>
      </dgm:t>
    </dgm:pt>
    <dgm:pt modelId="{31B6403B-42C2-4F1C-B42D-1575DFD4DD7F}">
      <dgm:prSet/>
      <dgm:spPr/>
      <dgm:t>
        <a:bodyPr/>
        <a:lstStyle/>
        <a:p>
          <a:r>
            <a:rPr lang="en-US" dirty="0"/>
            <a:t>Survivorship Workgroup</a:t>
          </a:r>
        </a:p>
      </dgm:t>
    </dgm:pt>
    <dgm:pt modelId="{0CD986A3-C883-488D-9C8B-ACDFDF5F1A6D}" type="parTrans" cxnId="{7FE877D7-B17D-4D1A-94C3-7D9B3F668A02}">
      <dgm:prSet/>
      <dgm:spPr/>
      <dgm:t>
        <a:bodyPr/>
        <a:lstStyle/>
        <a:p>
          <a:endParaRPr lang="en-US"/>
        </a:p>
      </dgm:t>
    </dgm:pt>
    <dgm:pt modelId="{AFBFD741-0F13-48A4-9D57-19ECF188280D}" type="sibTrans" cxnId="{7FE877D7-B17D-4D1A-94C3-7D9B3F668A02}">
      <dgm:prSet/>
      <dgm:spPr/>
      <dgm:t>
        <a:bodyPr/>
        <a:lstStyle/>
        <a:p>
          <a:endParaRPr lang="en-US"/>
        </a:p>
      </dgm:t>
    </dgm:pt>
    <dgm:pt modelId="{7B49CD06-3859-4DB6-9D7F-1D468BADC217}">
      <dgm:prSet phldrT="[Text]"/>
      <dgm:spPr>
        <a:solidFill>
          <a:schemeClr val="accent2">
            <a:lumMod val="60000"/>
            <a:lumOff val="40000"/>
          </a:schemeClr>
        </a:solidFill>
      </dgm:spPr>
      <dgm:t>
        <a:bodyPr/>
        <a:lstStyle/>
        <a:p>
          <a:r>
            <a:rPr lang="en-US" dirty="0"/>
            <a:t>Tobacco Free Kansas Coalition</a:t>
          </a:r>
        </a:p>
      </dgm:t>
    </dgm:pt>
    <dgm:pt modelId="{DEE2DCEB-C334-4089-A593-EE0B922C6A25}" type="parTrans" cxnId="{C5420B79-51FC-4191-ADC5-73499AFEB329}">
      <dgm:prSet/>
      <dgm:spPr/>
      <dgm:t>
        <a:bodyPr/>
        <a:lstStyle/>
        <a:p>
          <a:endParaRPr lang="en-US"/>
        </a:p>
      </dgm:t>
    </dgm:pt>
    <dgm:pt modelId="{A0C8F3AD-E255-4B63-A167-FFAB4DAAA9B4}" type="sibTrans" cxnId="{C5420B79-51FC-4191-ADC5-73499AFEB329}">
      <dgm:prSet/>
      <dgm:spPr/>
      <dgm:t>
        <a:bodyPr/>
        <a:lstStyle/>
        <a:p>
          <a:endParaRPr lang="en-US"/>
        </a:p>
      </dgm:t>
    </dgm:pt>
    <dgm:pt modelId="{40C2C7FF-9046-4B73-BF9D-FF6D6CF9C6E7}" type="asst">
      <dgm:prSet/>
      <dgm:spPr/>
      <dgm:t>
        <a:bodyPr/>
        <a:lstStyle/>
        <a:p>
          <a:r>
            <a:rPr lang="en-US" dirty="0"/>
            <a:t>Steering Committee</a:t>
          </a:r>
        </a:p>
      </dgm:t>
    </dgm:pt>
    <dgm:pt modelId="{E765A910-8499-4046-8793-66F7BC33B9DA}" type="parTrans" cxnId="{5286ADCB-5EB0-405A-8B5A-06B6CB5900EE}">
      <dgm:prSet/>
      <dgm:spPr>
        <a:ln>
          <a:noFill/>
        </a:ln>
      </dgm:spPr>
      <dgm:t>
        <a:bodyPr/>
        <a:lstStyle/>
        <a:p>
          <a:endParaRPr lang="en-US"/>
        </a:p>
      </dgm:t>
    </dgm:pt>
    <dgm:pt modelId="{9CAE58C7-7163-4624-AE48-BEAB66392CBA}" type="sibTrans" cxnId="{5286ADCB-5EB0-405A-8B5A-06B6CB5900EE}">
      <dgm:prSet/>
      <dgm:spPr/>
      <dgm:t>
        <a:bodyPr/>
        <a:lstStyle/>
        <a:p>
          <a:endParaRPr lang="en-US"/>
        </a:p>
      </dgm:t>
    </dgm:pt>
    <dgm:pt modelId="{EEEF5880-DEC0-41B1-BAD5-22214C41B532}" type="asst">
      <dgm:prSet/>
      <dgm:spPr/>
      <dgm:t>
        <a:bodyPr/>
        <a:lstStyle/>
        <a:p>
          <a:r>
            <a:rPr lang="en-US" dirty="0"/>
            <a:t>Coalition Secretary</a:t>
          </a:r>
        </a:p>
      </dgm:t>
    </dgm:pt>
    <dgm:pt modelId="{43500EAC-C253-4AD5-8243-C81F1924B8B9}" type="parTrans" cxnId="{99C05FE6-91DE-4329-852B-FEEF645FBA13}">
      <dgm:prSet/>
      <dgm:spPr/>
      <dgm:t>
        <a:bodyPr/>
        <a:lstStyle/>
        <a:p>
          <a:endParaRPr lang="en-US"/>
        </a:p>
      </dgm:t>
    </dgm:pt>
    <dgm:pt modelId="{1474EDB3-BEBE-42B4-9AE1-F266C4C8947F}" type="sibTrans" cxnId="{99C05FE6-91DE-4329-852B-FEEF645FBA13}">
      <dgm:prSet/>
      <dgm:spPr/>
      <dgm:t>
        <a:bodyPr/>
        <a:lstStyle/>
        <a:p>
          <a:endParaRPr lang="en-US"/>
        </a:p>
      </dgm:t>
    </dgm:pt>
    <dgm:pt modelId="{51080176-B028-479E-9D7E-04D67A437A8D}">
      <dgm:prSet/>
      <dgm:spPr/>
      <dgm:t>
        <a:bodyPr/>
        <a:lstStyle/>
        <a:p>
          <a:r>
            <a:rPr lang="en-US" dirty="0"/>
            <a:t>Policy Committee</a:t>
          </a:r>
        </a:p>
      </dgm:t>
    </dgm:pt>
    <dgm:pt modelId="{FF2E6217-DA9B-4C1E-8375-0EDD9708CF04}" type="parTrans" cxnId="{EEE40CF6-C2E4-4AF8-BC5A-633F191C42AF}">
      <dgm:prSet/>
      <dgm:spPr/>
      <dgm:t>
        <a:bodyPr/>
        <a:lstStyle/>
        <a:p>
          <a:endParaRPr lang="en-US"/>
        </a:p>
      </dgm:t>
    </dgm:pt>
    <dgm:pt modelId="{CF8221AC-370A-4B9D-91AC-EC175971A610}" type="sibTrans" cxnId="{EEE40CF6-C2E4-4AF8-BC5A-633F191C42AF}">
      <dgm:prSet/>
      <dgm:spPr/>
      <dgm:t>
        <a:bodyPr/>
        <a:lstStyle/>
        <a:p>
          <a:endParaRPr lang="en-US"/>
        </a:p>
      </dgm:t>
    </dgm:pt>
    <dgm:pt modelId="{363DCD93-4632-4768-AD34-EEBE144B2DAC}" type="pres">
      <dgm:prSet presAssocID="{97E99C05-6C0A-41F7-8062-D1CA526A1D2F}" presName="hierChild1" presStyleCnt="0">
        <dgm:presLayoutVars>
          <dgm:orgChart val="1"/>
          <dgm:chPref val="1"/>
          <dgm:dir/>
          <dgm:animOne val="branch"/>
          <dgm:animLvl val="lvl"/>
          <dgm:resizeHandles/>
        </dgm:presLayoutVars>
      </dgm:prSet>
      <dgm:spPr/>
    </dgm:pt>
    <dgm:pt modelId="{5EA978CE-5B01-4DB7-9C18-FF59D5A95F9F}" type="pres">
      <dgm:prSet presAssocID="{6D274B0A-97C9-4E5E-A20A-A605A6F411B2}" presName="hierRoot1" presStyleCnt="0">
        <dgm:presLayoutVars>
          <dgm:hierBranch val="init"/>
        </dgm:presLayoutVars>
      </dgm:prSet>
      <dgm:spPr/>
    </dgm:pt>
    <dgm:pt modelId="{2A3DBA4D-3090-4B2F-AA2F-4AB28E7490A5}" type="pres">
      <dgm:prSet presAssocID="{6D274B0A-97C9-4E5E-A20A-A605A6F411B2}" presName="rootComposite1" presStyleCnt="0"/>
      <dgm:spPr/>
    </dgm:pt>
    <dgm:pt modelId="{35348259-450C-468F-9F12-90E22B04C10F}" type="pres">
      <dgm:prSet presAssocID="{6D274B0A-97C9-4E5E-A20A-A605A6F411B2}" presName="rootText1" presStyleLbl="node0" presStyleIdx="0" presStyleCnt="1" custLinFactNeighborX="-109" custLinFactNeighborY="-33202">
        <dgm:presLayoutVars>
          <dgm:chPref val="3"/>
        </dgm:presLayoutVars>
      </dgm:prSet>
      <dgm:spPr/>
    </dgm:pt>
    <dgm:pt modelId="{25097487-F875-4DC8-B5F2-1656E82E9216}" type="pres">
      <dgm:prSet presAssocID="{6D274B0A-97C9-4E5E-A20A-A605A6F411B2}" presName="rootConnector1" presStyleLbl="node1" presStyleIdx="0" presStyleCnt="0"/>
      <dgm:spPr/>
    </dgm:pt>
    <dgm:pt modelId="{92875824-E6FA-4975-A4A7-2BE09A7A30ED}" type="pres">
      <dgm:prSet presAssocID="{6D274B0A-97C9-4E5E-A20A-A605A6F411B2}" presName="hierChild2" presStyleCnt="0"/>
      <dgm:spPr/>
    </dgm:pt>
    <dgm:pt modelId="{22F6CC6A-CFBD-4913-AA56-E76044A9555B}" type="pres">
      <dgm:prSet presAssocID="{DEE2DCEB-C334-4089-A593-EE0B922C6A25}" presName="Name37" presStyleLbl="parChTrans1D2" presStyleIdx="0" presStyleCnt="8"/>
      <dgm:spPr/>
    </dgm:pt>
    <dgm:pt modelId="{404C943A-E14E-4A08-9AB9-A9A92FC4C982}" type="pres">
      <dgm:prSet presAssocID="{7B49CD06-3859-4DB6-9D7F-1D468BADC217}" presName="hierRoot2" presStyleCnt="0">
        <dgm:presLayoutVars>
          <dgm:hierBranch val="init"/>
        </dgm:presLayoutVars>
      </dgm:prSet>
      <dgm:spPr/>
    </dgm:pt>
    <dgm:pt modelId="{F85863CD-2858-44CD-B003-782736039034}" type="pres">
      <dgm:prSet presAssocID="{7B49CD06-3859-4DB6-9D7F-1D468BADC217}" presName="rootComposite" presStyleCnt="0"/>
      <dgm:spPr/>
    </dgm:pt>
    <dgm:pt modelId="{8F549C40-7D07-4C15-9104-C1D817175D22}" type="pres">
      <dgm:prSet presAssocID="{7B49CD06-3859-4DB6-9D7F-1D468BADC217}" presName="rootText" presStyleLbl="node2" presStyleIdx="0" presStyleCnt="6">
        <dgm:presLayoutVars>
          <dgm:chPref val="3"/>
        </dgm:presLayoutVars>
      </dgm:prSet>
      <dgm:spPr/>
    </dgm:pt>
    <dgm:pt modelId="{1EABA8BA-E584-41B6-8218-BA2A0F127206}" type="pres">
      <dgm:prSet presAssocID="{7B49CD06-3859-4DB6-9D7F-1D468BADC217}" presName="rootConnector" presStyleLbl="node2" presStyleIdx="0" presStyleCnt="6"/>
      <dgm:spPr/>
    </dgm:pt>
    <dgm:pt modelId="{C9BFB9A2-E3D6-433C-8A7D-A25BC26E64FD}" type="pres">
      <dgm:prSet presAssocID="{7B49CD06-3859-4DB6-9D7F-1D468BADC217}" presName="hierChild4" presStyleCnt="0"/>
      <dgm:spPr/>
    </dgm:pt>
    <dgm:pt modelId="{A0EF4277-C650-40D5-8879-4D74CBC499EF}" type="pres">
      <dgm:prSet presAssocID="{7B49CD06-3859-4DB6-9D7F-1D468BADC217}" presName="hierChild5" presStyleCnt="0"/>
      <dgm:spPr/>
    </dgm:pt>
    <dgm:pt modelId="{6693ECAC-D221-4A06-8897-2504DAF3B507}" type="pres">
      <dgm:prSet presAssocID="{0709D4C7-A249-481B-AAC8-43E1DF236322}" presName="Name37" presStyleLbl="parChTrans1D2" presStyleIdx="1" presStyleCnt="8"/>
      <dgm:spPr/>
    </dgm:pt>
    <dgm:pt modelId="{2955710A-8893-4C9F-AE5B-EE5E7318DE38}" type="pres">
      <dgm:prSet presAssocID="{2BCD0445-6527-4F60-8C59-1661FD4A2201}" presName="hierRoot2" presStyleCnt="0">
        <dgm:presLayoutVars>
          <dgm:hierBranch val="init"/>
        </dgm:presLayoutVars>
      </dgm:prSet>
      <dgm:spPr/>
    </dgm:pt>
    <dgm:pt modelId="{C50DF684-3E71-4259-B179-3E35C340660E}" type="pres">
      <dgm:prSet presAssocID="{2BCD0445-6527-4F60-8C59-1661FD4A2201}" presName="rootComposite" presStyleCnt="0"/>
      <dgm:spPr/>
    </dgm:pt>
    <dgm:pt modelId="{BA545E91-F7E1-41E6-9D2B-6C8F235B9189}" type="pres">
      <dgm:prSet presAssocID="{2BCD0445-6527-4F60-8C59-1661FD4A2201}" presName="rootText" presStyleLbl="node2" presStyleIdx="1" presStyleCnt="6">
        <dgm:presLayoutVars>
          <dgm:chPref val="3"/>
        </dgm:presLayoutVars>
      </dgm:prSet>
      <dgm:spPr/>
    </dgm:pt>
    <dgm:pt modelId="{1F294CCE-B763-419D-BEB3-EC77C7EB2DE3}" type="pres">
      <dgm:prSet presAssocID="{2BCD0445-6527-4F60-8C59-1661FD4A2201}" presName="rootConnector" presStyleLbl="node2" presStyleIdx="1" presStyleCnt="6"/>
      <dgm:spPr/>
    </dgm:pt>
    <dgm:pt modelId="{95363EA2-FE89-4293-93BF-275373F6C70E}" type="pres">
      <dgm:prSet presAssocID="{2BCD0445-6527-4F60-8C59-1661FD4A2201}" presName="hierChild4" presStyleCnt="0"/>
      <dgm:spPr/>
    </dgm:pt>
    <dgm:pt modelId="{7E7F9524-369F-4C5D-9F5F-8BA15E38114A}" type="pres">
      <dgm:prSet presAssocID="{2BCD0445-6527-4F60-8C59-1661FD4A2201}" presName="hierChild5" presStyleCnt="0"/>
      <dgm:spPr/>
    </dgm:pt>
    <dgm:pt modelId="{22D776A4-22D7-43EB-A823-3CBE7A8F538D}" type="pres">
      <dgm:prSet presAssocID="{1793BA6F-21DF-4862-BC16-AA1CB8CD5EBB}" presName="Name37" presStyleLbl="parChTrans1D2" presStyleIdx="2" presStyleCnt="8"/>
      <dgm:spPr/>
    </dgm:pt>
    <dgm:pt modelId="{5ECB59D6-EABC-4FB9-BF89-0519E4B44409}" type="pres">
      <dgm:prSet presAssocID="{F2E5AF14-B688-48FA-A9BD-33C5D9C810AC}" presName="hierRoot2" presStyleCnt="0">
        <dgm:presLayoutVars>
          <dgm:hierBranch val="init"/>
        </dgm:presLayoutVars>
      </dgm:prSet>
      <dgm:spPr/>
    </dgm:pt>
    <dgm:pt modelId="{A133AC59-FFD3-4AC6-8D97-53A17003C2AC}" type="pres">
      <dgm:prSet presAssocID="{F2E5AF14-B688-48FA-A9BD-33C5D9C810AC}" presName="rootComposite" presStyleCnt="0"/>
      <dgm:spPr/>
    </dgm:pt>
    <dgm:pt modelId="{EC0AA07C-BC3F-405B-BE63-78D3C7D3748F}" type="pres">
      <dgm:prSet presAssocID="{F2E5AF14-B688-48FA-A9BD-33C5D9C810AC}" presName="rootText" presStyleLbl="node2" presStyleIdx="2" presStyleCnt="6">
        <dgm:presLayoutVars>
          <dgm:chPref val="3"/>
        </dgm:presLayoutVars>
      </dgm:prSet>
      <dgm:spPr/>
    </dgm:pt>
    <dgm:pt modelId="{24FCF403-D818-420B-91F4-FBA6C628F0AB}" type="pres">
      <dgm:prSet presAssocID="{F2E5AF14-B688-48FA-A9BD-33C5D9C810AC}" presName="rootConnector" presStyleLbl="node2" presStyleIdx="2" presStyleCnt="6"/>
      <dgm:spPr/>
    </dgm:pt>
    <dgm:pt modelId="{17294CA6-731C-476F-B2A9-9876F94E3889}" type="pres">
      <dgm:prSet presAssocID="{F2E5AF14-B688-48FA-A9BD-33C5D9C810AC}" presName="hierChild4" presStyleCnt="0"/>
      <dgm:spPr/>
    </dgm:pt>
    <dgm:pt modelId="{F303B6E6-14F4-4C83-B0F6-3F70CDF9968D}" type="pres">
      <dgm:prSet presAssocID="{F2E5AF14-B688-48FA-A9BD-33C5D9C810AC}" presName="hierChild5" presStyleCnt="0"/>
      <dgm:spPr/>
    </dgm:pt>
    <dgm:pt modelId="{8DFD62DA-559D-4919-8494-4507D9BE76C4}" type="pres">
      <dgm:prSet presAssocID="{984A6183-0DA2-4308-A9C2-FC422EBFD574}" presName="Name37" presStyleLbl="parChTrans1D2" presStyleIdx="3" presStyleCnt="8"/>
      <dgm:spPr/>
    </dgm:pt>
    <dgm:pt modelId="{1F966072-EC2C-48FF-8F95-1027BCA43863}" type="pres">
      <dgm:prSet presAssocID="{4422D5EA-A599-42DF-BC30-C78FBCDD0733}" presName="hierRoot2" presStyleCnt="0">
        <dgm:presLayoutVars>
          <dgm:hierBranch val="init"/>
        </dgm:presLayoutVars>
      </dgm:prSet>
      <dgm:spPr/>
    </dgm:pt>
    <dgm:pt modelId="{697E15A0-1257-41C2-9261-4B81B9EE41AE}" type="pres">
      <dgm:prSet presAssocID="{4422D5EA-A599-42DF-BC30-C78FBCDD0733}" presName="rootComposite" presStyleCnt="0"/>
      <dgm:spPr/>
    </dgm:pt>
    <dgm:pt modelId="{ABF597A6-23A4-49CD-A0D0-9716D6B73D4C}" type="pres">
      <dgm:prSet presAssocID="{4422D5EA-A599-42DF-BC30-C78FBCDD0733}" presName="rootText" presStyleLbl="node2" presStyleIdx="3" presStyleCnt="6">
        <dgm:presLayoutVars>
          <dgm:chPref val="3"/>
        </dgm:presLayoutVars>
      </dgm:prSet>
      <dgm:spPr/>
    </dgm:pt>
    <dgm:pt modelId="{28569B2B-F1A9-4E53-B81D-6AE4E445B803}" type="pres">
      <dgm:prSet presAssocID="{4422D5EA-A599-42DF-BC30-C78FBCDD0733}" presName="rootConnector" presStyleLbl="node2" presStyleIdx="3" presStyleCnt="6"/>
      <dgm:spPr/>
    </dgm:pt>
    <dgm:pt modelId="{FA0B1820-E204-4C5F-92DE-091EE0F4F70B}" type="pres">
      <dgm:prSet presAssocID="{4422D5EA-A599-42DF-BC30-C78FBCDD0733}" presName="hierChild4" presStyleCnt="0"/>
      <dgm:spPr/>
    </dgm:pt>
    <dgm:pt modelId="{2B73F951-6430-429F-9A8B-FF3819780B0B}" type="pres">
      <dgm:prSet presAssocID="{4422D5EA-A599-42DF-BC30-C78FBCDD0733}" presName="hierChild5" presStyleCnt="0"/>
      <dgm:spPr/>
    </dgm:pt>
    <dgm:pt modelId="{16AB40C2-6198-49E8-8315-6B9FE7C99074}" type="pres">
      <dgm:prSet presAssocID="{0CD986A3-C883-488D-9C8B-ACDFDF5F1A6D}" presName="Name37" presStyleLbl="parChTrans1D2" presStyleIdx="4" presStyleCnt="8"/>
      <dgm:spPr/>
    </dgm:pt>
    <dgm:pt modelId="{1A78FA80-A253-478E-8DE8-8B1E0EF8D105}" type="pres">
      <dgm:prSet presAssocID="{31B6403B-42C2-4F1C-B42D-1575DFD4DD7F}" presName="hierRoot2" presStyleCnt="0">
        <dgm:presLayoutVars>
          <dgm:hierBranch val="init"/>
        </dgm:presLayoutVars>
      </dgm:prSet>
      <dgm:spPr/>
    </dgm:pt>
    <dgm:pt modelId="{448E7A46-DD0F-4C51-BB93-36807DEA0AAA}" type="pres">
      <dgm:prSet presAssocID="{31B6403B-42C2-4F1C-B42D-1575DFD4DD7F}" presName="rootComposite" presStyleCnt="0"/>
      <dgm:spPr/>
    </dgm:pt>
    <dgm:pt modelId="{A125B22A-E994-4BEB-BE64-9F26A1F281FA}" type="pres">
      <dgm:prSet presAssocID="{31B6403B-42C2-4F1C-B42D-1575DFD4DD7F}" presName="rootText" presStyleLbl="node2" presStyleIdx="4" presStyleCnt="6">
        <dgm:presLayoutVars>
          <dgm:chPref val="3"/>
        </dgm:presLayoutVars>
      </dgm:prSet>
      <dgm:spPr/>
    </dgm:pt>
    <dgm:pt modelId="{21683E84-6CB7-4B84-B4C6-2B5C03D0E15F}" type="pres">
      <dgm:prSet presAssocID="{31B6403B-42C2-4F1C-B42D-1575DFD4DD7F}" presName="rootConnector" presStyleLbl="node2" presStyleIdx="4" presStyleCnt="6"/>
      <dgm:spPr/>
    </dgm:pt>
    <dgm:pt modelId="{3E62ACAB-E2E3-4EB8-A963-3AB87272C5DD}" type="pres">
      <dgm:prSet presAssocID="{31B6403B-42C2-4F1C-B42D-1575DFD4DD7F}" presName="hierChild4" presStyleCnt="0"/>
      <dgm:spPr/>
    </dgm:pt>
    <dgm:pt modelId="{4A608E4D-1F10-48F6-AFFE-D47FE9DA0CC0}" type="pres">
      <dgm:prSet presAssocID="{31B6403B-42C2-4F1C-B42D-1575DFD4DD7F}" presName="hierChild5" presStyleCnt="0"/>
      <dgm:spPr/>
    </dgm:pt>
    <dgm:pt modelId="{5C6DD00D-7987-4C25-A9BF-B74DC85D1D28}" type="pres">
      <dgm:prSet presAssocID="{FF2E6217-DA9B-4C1E-8375-0EDD9708CF04}" presName="Name37" presStyleLbl="parChTrans1D2" presStyleIdx="5" presStyleCnt="8"/>
      <dgm:spPr/>
    </dgm:pt>
    <dgm:pt modelId="{8B59CDA3-DDC3-4720-9CC8-87E4CBF95C77}" type="pres">
      <dgm:prSet presAssocID="{51080176-B028-479E-9D7E-04D67A437A8D}" presName="hierRoot2" presStyleCnt="0">
        <dgm:presLayoutVars>
          <dgm:hierBranch val="init"/>
        </dgm:presLayoutVars>
      </dgm:prSet>
      <dgm:spPr/>
    </dgm:pt>
    <dgm:pt modelId="{43ABA5CB-42EE-4EBE-AD80-66AE412756A1}" type="pres">
      <dgm:prSet presAssocID="{51080176-B028-479E-9D7E-04D67A437A8D}" presName="rootComposite" presStyleCnt="0"/>
      <dgm:spPr/>
    </dgm:pt>
    <dgm:pt modelId="{CC6095CB-4569-4E58-BABD-889439D71884}" type="pres">
      <dgm:prSet presAssocID="{51080176-B028-479E-9D7E-04D67A437A8D}" presName="rootText" presStyleLbl="node2" presStyleIdx="5" presStyleCnt="6">
        <dgm:presLayoutVars>
          <dgm:chPref val="3"/>
        </dgm:presLayoutVars>
      </dgm:prSet>
      <dgm:spPr/>
    </dgm:pt>
    <dgm:pt modelId="{1413282E-DE3E-4A61-A9FC-4A55BF1CF423}" type="pres">
      <dgm:prSet presAssocID="{51080176-B028-479E-9D7E-04D67A437A8D}" presName="rootConnector" presStyleLbl="node2" presStyleIdx="5" presStyleCnt="6"/>
      <dgm:spPr/>
    </dgm:pt>
    <dgm:pt modelId="{C14F32DB-4C5D-4E5C-8FC8-C1E78B566BE9}" type="pres">
      <dgm:prSet presAssocID="{51080176-B028-479E-9D7E-04D67A437A8D}" presName="hierChild4" presStyleCnt="0"/>
      <dgm:spPr/>
    </dgm:pt>
    <dgm:pt modelId="{6F05F951-B81E-4CB6-A79C-13AE7E9E584B}" type="pres">
      <dgm:prSet presAssocID="{51080176-B028-479E-9D7E-04D67A437A8D}" presName="hierChild5" presStyleCnt="0"/>
      <dgm:spPr/>
    </dgm:pt>
    <dgm:pt modelId="{F6D114E8-CCF9-47DA-8065-40748B93C0B1}" type="pres">
      <dgm:prSet presAssocID="{6D274B0A-97C9-4E5E-A20A-A605A6F411B2}" presName="hierChild3" presStyleCnt="0"/>
      <dgm:spPr/>
    </dgm:pt>
    <dgm:pt modelId="{B2C79C6C-8578-42D3-9397-09EB0988F61B}" type="pres">
      <dgm:prSet presAssocID="{E765A910-8499-4046-8793-66F7BC33B9DA}" presName="Name111" presStyleLbl="parChTrans1D2" presStyleIdx="6" presStyleCnt="8"/>
      <dgm:spPr/>
    </dgm:pt>
    <dgm:pt modelId="{3A8383F5-72F0-403F-89A2-6F990A02C3FA}" type="pres">
      <dgm:prSet presAssocID="{40C2C7FF-9046-4B73-BF9D-FF6D6CF9C6E7}" presName="hierRoot3" presStyleCnt="0">
        <dgm:presLayoutVars>
          <dgm:hierBranch val="init"/>
        </dgm:presLayoutVars>
      </dgm:prSet>
      <dgm:spPr/>
    </dgm:pt>
    <dgm:pt modelId="{DABDACB1-BFE5-47C9-A422-24D2E4059675}" type="pres">
      <dgm:prSet presAssocID="{40C2C7FF-9046-4B73-BF9D-FF6D6CF9C6E7}" presName="rootComposite3" presStyleCnt="0"/>
      <dgm:spPr/>
    </dgm:pt>
    <dgm:pt modelId="{F563EF80-6609-41D7-9E07-D06BB891AAC1}" type="pres">
      <dgm:prSet presAssocID="{40C2C7FF-9046-4B73-BF9D-FF6D6CF9C6E7}" presName="rootText3" presStyleLbl="asst1" presStyleIdx="0" presStyleCnt="2" custLinFactNeighborX="60827" custLinFactNeighborY="16480">
        <dgm:presLayoutVars>
          <dgm:chPref val="3"/>
        </dgm:presLayoutVars>
      </dgm:prSet>
      <dgm:spPr/>
    </dgm:pt>
    <dgm:pt modelId="{80286D69-DD95-4C0E-9F74-6FFAF72C890B}" type="pres">
      <dgm:prSet presAssocID="{40C2C7FF-9046-4B73-BF9D-FF6D6CF9C6E7}" presName="rootConnector3" presStyleLbl="asst1" presStyleIdx="0" presStyleCnt="2"/>
      <dgm:spPr/>
    </dgm:pt>
    <dgm:pt modelId="{8FC5121D-C132-4BA4-AF82-A007B33F40BB}" type="pres">
      <dgm:prSet presAssocID="{40C2C7FF-9046-4B73-BF9D-FF6D6CF9C6E7}" presName="hierChild6" presStyleCnt="0"/>
      <dgm:spPr/>
    </dgm:pt>
    <dgm:pt modelId="{3475CA3A-5AEE-47B9-810B-C27F4DC9217D}" type="pres">
      <dgm:prSet presAssocID="{40C2C7FF-9046-4B73-BF9D-FF6D6CF9C6E7}" presName="hierChild7" presStyleCnt="0"/>
      <dgm:spPr/>
    </dgm:pt>
    <dgm:pt modelId="{FFF79D14-4829-4B80-8CB0-FA4C9943F781}" type="pres">
      <dgm:prSet presAssocID="{43500EAC-C253-4AD5-8243-C81F1924B8B9}" presName="Name111" presStyleLbl="parChTrans1D2" presStyleIdx="7" presStyleCnt="8"/>
      <dgm:spPr/>
    </dgm:pt>
    <dgm:pt modelId="{296E556C-4386-44AB-A670-8BEF4C35763C}" type="pres">
      <dgm:prSet presAssocID="{EEEF5880-DEC0-41B1-BAD5-22214C41B532}" presName="hierRoot3" presStyleCnt="0">
        <dgm:presLayoutVars>
          <dgm:hierBranch val="init"/>
        </dgm:presLayoutVars>
      </dgm:prSet>
      <dgm:spPr/>
    </dgm:pt>
    <dgm:pt modelId="{AF65A00E-AFA0-42FC-9AF3-3BB91EB4F417}" type="pres">
      <dgm:prSet presAssocID="{EEEF5880-DEC0-41B1-BAD5-22214C41B532}" presName="rootComposite3" presStyleCnt="0"/>
      <dgm:spPr/>
    </dgm:pt>
    <dgm:pt modelId="{BE081593-9BCC-47E5-854B-54113E482B47}" type="pres">
      <dgm:prSet presAssocID="{EEEF5880-DEC0-41B1-BAD5-22214C41B532}" presName="rootText3" presStyleLbl="asst1" presStyleIdx="1" presStyleCnt="2" custLinFactNeighborX="-60609" custLinFactNeighborY="-80802">
        <dgm:presLayoutVars>
          <dgm:chPref val="3"/>
        </dgm:presLayoutVars>
      </dgm:prSet>
      <dgm:spPr/>
    </dgm:pt>
    <dgm:pt modelId="{27DD69B3-CCEB-4974-AB01-5D703B5899C5}" type="pres">
      <dgm:prSet presAssocID="{EEEF5880-DEC0-41B1-BAD5-22214C41B532}" presName="rootConnector3" presStyleLbl="asst1" presStyleIdx="1" presStyleCnt="2"/>
      <dgm:spPr/>
    </dgm:pt>
    <dgm:pt modelId="{7FC0E7FF-C38D-4CC9-89E8-9E4CCF41FFF6}" type="pres">
      <dgm:prSet presAssocID="{EEEF5880-DEC0-41B1-BAD5-22214C41B532}" presName="hierChild6" presStyleCnt="0"/>
      <dgm:spPr/>
    </dgm:pt>
    <dgm:pt modelId="{CF847060-1006-41D5-B16F-F4FB882BC825}" type="pres">
      <dgm:prSet presAssocID="{EEEF5880-DEC0-41B1-BAD5-22214C41B532}" presName="hierChild7" presStyleCnt="0"/>
      <dgm:spPr/>
    </dgm:pt>
  </dgm:ptLst>
  <dgm:cxnLst>
    <dgm:cxn modelId="{395C9F0C-1BF3-4E26-AE5C-AA28EC95AB6E}" type="presOf" srcId="{43500EAC-C253-4AD5-8243-C81F1924B8B9}" destId="{FFF79D14-4829-4B80-8CB0-FA4C9943F781}" srcOrd="0" destOrd="0" presId="urn:microsoft.com/office/officeart/2005/8/layout/orgChart1"/>
    <dgm:cxn modelId="{C114CC10-6389-4A0E-98DE-0B6141D00F90}" type="presOf" srcId="{7B49CD06-3859-4DB6-9D7F-1D468BADC217}" destId="{8F549C40-7D07-4C15-9104-C1D817175D22}" srcOrd="0" destOrd="0" presId="urn:microsoft.com/office/officeart/2005/8/layout/orgChart1"/>
    <dgm:cxn modelId="{67C95013-D8F3-44BD-B022-AFDB0EF1B48B}" type="presOf" srcId="{97E99C05-6C0A-41F7-8062-D1CA526A1D2F}" destId="{363DCD93-4632-4768-AD34-EEBE144B2DAC}" srcOrd="0" destOrd="0" presId="urn:microsoft.com/office/officeart/2005/8/layout/orgChart1"/>
    <dgm:cxn modelId="{A3EA9714-479F-4819-AFD4-8C8F9EB9968D}" type="presOf" srcId="{F2E5AF14-B688-48FA-A9BD-33C5D9C810AC}" destId="{EC0AA07C-BC3F-405B-BE63-78D3C7D3748F}" srcOrd="0" destOrd="0" presId="urn:microsoft.com/office/officeart/2005/8/layout/orgChart1"/>
    <dgm:cxn modelId="{2297981B-A1A8-4671-A8AA-89CDA85B9EA6}" type="presOf" srcId="{0CD986A3-C883-488D-9C8B-ACDFDF5F1A6D}" destId="{16AB40C2-6198-49E8-8315-6B9FE7C99074}" srcOrd="0" destOrd="0" presId="urn:microsoft.com/office/officeart/2005/8/layout/orgChart1"/>
    <dgm:cxn modelId="{0037CB1F-EFC8-4631-B322-8271E6D2B8CD}" type="presOf" srcId="{EEEF5880-DEC0-41B1-BAD5-22214C41B532}" destId="{BE081593-9BCC-47E5-854B-54113E482B47}" srcOrd="0" destOrd="0" presId="urn:microsoft.com/office/officeart/2005/8/layout/orgChart1"/>
    <dgm:cxn modelId="{72238325-B356-4177-8907-B6BB4537B7A2}" type="presOf" srcId="{31B6403B-42C2-4F1C-B42D-1575DFD4DD7F}" destId="{A125B22A-E994-4BEB-BE64-9F26A1F281FA}" srcOrd="0" destOrd="0" presId="urn:microsoft.com/office/officeart/2005/8/layout/orgChart1"/>
    <dgm:cxn modelId="{6FBB5F2A-883F-4C04-A559-66CA4963044B}" type="presOf" srcId="{2BCD0445-6527-4F60-8C59-1661FD4A2201}" destId="{BA545E91-F7E1-41E6-9D2B-6C8F235B9189}" srcOrd="0" destOrd="0" presId="urn:microsoft.com/office/officeart/2005/8/layout/orgChart1"/>
    <dgm:cxn modelId="{4238682A-FF06-4F46-9C25-03A5620CC2DD}" type="presOf" srcId="{F2E5AF14-B688-48FA-A9BD-33C5D9C810AC}" destId="{24FCF403-D818-420B-91F4-FBA6C628F0AB}" srcOrd="1" destOrd="0" presId="urn:microsoft.com/office/officeart/2005/8/layout/orgChart1"/>
    <dgm:cxn modelId="{7968B22C-BE15-4C56-9FC9-1B89FD46B0AA}" type="presOf" srcId="{EEEF5880-DEC0-41B1-BAD5-22214C41B532}" destId="{27DD69B3-CCEB-4974-AB01-5D703B5899C5}" srcOrd="1" destOrd="0" presId="urn:microsoft.com/office/officeart/2005/8/layout/orgChart1"/>
    <dgm:cxn modelId="{20ACEF2F-8CF4-4DA2-8A11-D43459D40374}" type="presOf" srcId="{4422D5EA-A599-42DF-BC30-C78FBCDD0733}" destId="{28569B2B-F1A9-4E53-B81D-6AE4E445B803}" srcOrd="1" destOrd="0" presId="urn:microsoft.com/office/officeart/2005/8/layout/orgChart1"/>
    <dgm:cxn modelId="{418FD932-604A-497F-A28D-F7F362FC9369}" type="presOf" srcId="{FF2E6217-DA9B-4C1E-8375-0EDD9708CF04}" destId="{5C6DD00D-7987-4C25-A9BF-B74DC85D1D28}" srcOrd="0" destOrd="0" presId="urn:microsoft.com/office/officeart/2005/8/layout/orgChart1"/>
    <dgm:cxn modelId="{9E860237-883F-434B-9B19-6CC4F1CE5230}" type="presOf" srcId="{2BCD0445-6527-4F60-8C59-1661FD4A2201}" destId="{1F294CCE-B763-419D-BEB3-EC77C7EB2DE3}" srcOrd="1" destOrd="0" presId="urn:microsoft.com/office/officeart/2005/8/layout/orgChart1"/>
    <dgm:cxn modelId="{40CF5839-F6E6-4E01-88EA-B140B767529A}" type="presOf" srcId="{E765A910-8499-4046-8793-66F7BC33B9DA}" destId="{B2C79C6C-8578-42D3-9397-09EB0988F61B}" srcOrd="0" destOrd="0" presId="urn:microsoft.com/office/officeart/2005/8/layout/orgChart1"/>
    <dgm:cxn modelId="{56C90F41-9D79-4529-8212-C6B109AB5D61}" type="presOf" srcId="{984A6183-0DA2-4308-A9C2-FC422EBFD574}" destId="{8DFD62DA-559D-4919-8494-4507D9BE76C4}" srcOrd="0" destOrd="0" presId="urn:microsoft.com/office/officeart/2005/8/layout/orgChart1"/>
    <dgm:cxn modelId="{47355163-4B2F-4B94-9117-7E7D4A2C5459}" srcId="{97E99C05-6C0A-41F7-8062-D1CA526A1D2F}" destId="{6D274B0A-97C9-4E5E-A20A-A605A6F411B2}" srcOrd="0" destOrd="0" parTransId="{23A8FC24-BD5E-4A87-B460-1B697061C26E}" sibTransId="{D76CFB54-AF44-40CF-AED5-0296D2A0D1C4}"/>
    <dgm:cxn modelId="{04F7684B-F2C3-4D8B-B9E6-12A71D54CEF6}" type="presOf" srcId="{6D274B0A-97C9-4E5E-A20A-A605A6F411B2}" destId="{35348259-450C-468F-9F12-90E22B04C10F}" srcOrd="0" destOrd="0" presId="urn:microsoft.com/office/officeart/2005/8/layout/orgChart1"/>
    <dgm:cxn modelId="{CD775F52-5AD2-4B5A-8F7B-723CB13AB6D9}" srcId="{6D274B0A-97C9-4E5E-A20A-A605A6F411B2}" destId="{F2E5AF14-B688-48FA-A9BD-33C5D9C810AC}" srcOrd="2" destOrd="0" parTransId="{1793BA6F-21DF-4862-BC16-AA1CB8CD5EBB}" sibTransId="{EFD1860B-C4A5-4745-B76D-BD3DFBDDFB36}"/>
    <dgm:cxn modelId="{7B89C153-ABB2-432A-9131-01BC0FB8D0E0}" type="presOf" srcId="{6D274B0A-97C9-4E5E-A20A-A605A6F411B2}" destId="{25097487-F875-4DC8-B5F2-1656E82E9216}" srcOrd="1" destOrd="0" presId="urn:microsoft.com/office/officeart/2005/8/layout/orgChart1"/>
    <dgm:cxn modelId="{456AA075-7573-4367-943E-49C8DACBE2CC}" type="presOf" srcId="{1793BA6F-21DF-4862-BC16-AA1CB8CD5EBB}" destId="{22D776A4-22D7-43EB-A823-3CBE7A8F538D}" srcOrd="0" destOrd="0" presId="urn:microsoft.com/office/officeart/2005/8/layout/orgChart1"/>
    <dgm:cxn modelId="{C5420B79-51FC-4191-ADC5-73499AFEB329}" srcId="{6D274B0A-97C9-4E5E-A20A-A605A6F411B2}" destId="{7B49CD06-3859-4DB6-9D7F-1D468BADC217}" srcOrd="0" destOrd="0" parTransId="{DEE2DCEB-C334-4089-A593-EE0B922C6A25}" sibTransId="{A0C8F3AD-E255-4B63-A167-FFAB4DAAA9B4}"/>
    <dgm:cxn modelId="{A6EF8A7B-E679-4541-9768-B94ECB5CF0FF}" type="presOf" srcId="{31B6403B-42C2-4F1C-B42D-1575DFD4DD7F}" destId="{21683E84-6CB7-4B84-B4C6-2B5C03D0E15F}" srcOrd="1" destOrd="0" presId="urn:microsoft.com/office/officeart/2005/8/layout/orgChart1"/>
    <dgm:cxn modelId="{07272088-D06B-4567-85A7-2A7840C158AE}" type="presOf" srcId="{7B49CD06-3859-4DB6-9D7F-1D468BADC217}" destId="{1EABA8BA-E584-41B6-8218-BA2A0F127206}" srcOrd="1" destOrd="0" presId="urn:microsoft.com/office/officeart/2005/8/layout/orgChart1"/>
    <dgm:cxn modelId="{BF429188-8484-4D18-8D2B-358557FC1D38}" srcId="{6D274B0A-97C9-4E5E-A20A-A605A6F411B2}" destId="{4422D5EA-A599-42DF-BC30-C78FBCDD0733}" srcOrd="3" destOrd="0" parTransId="{984A6183-0DA2-4308-A9C2-FC422EBFD574}" sibTransId="{8A22F152-B5B6-450F-9F74-0A7E4A22E94E}"/>
    <dgm:cxn modelId="{6A7F8A93-FC8E-4F18-B65D-C5643B3ADA94}" type="presOf" srcId="{51080176-B028-479E-9D7E-04D67A437A8D}" destId="{1413282E-DE3E-4A61-A9FC-4A55BF1CF423}" srcOrd="1" destOrd="0" presId="urn:microsoft.com/office/officeart/2005/8/layout/orgChart1"/>
    <dgm:cxn modelId="{B2C58B9F-E85E-4BB8-838F-B42D648C85E6}" type="presOf" srcId="{40C2C7FF-9046-4B73-BF9D-FF6D6CF9C6E7}" destId="{F563EF80-6609-41D7-9E07-D06BB891AAC1}" srcOrd="0" destOrd="0" presId="urn:microsoft.com/office/officeart/2005/8/layout/orgChart1"/>
    <dgm:cxn modelId="{823ED4BD-10EA-4FB1-A46A-0389C2DFDC01}" type="presOf" srcId="{4422D5EA-A599-42DF-BC30-C78FBCDD0733}" destId="{ABF597A6-23A4-49CD-A0D0-9716D6B73D4C}" srcOrd="0" destOrd="0" presId="urn:microsoft.com/office/officeart/2005/8/layout/orgChart1"/>
    <dgm:cxn modelId="{5286ADCB-5EB0-405A-8B5A-06B6CB5900EE}" srcId="{6D274B0A-97C9-4E5E-A20A-A605A6F411B2}" destId="{40C2C7FF-9046-4B73-BF9D-FF6D6CF9C6E7}" srcOrd="6" destOrd="0" parTransId="{E765A910-8499-4046-8793-66F7BC33B9DA}" sibTransId="{9CAE58C7-7163-4624-AE48-BEAB66392CBA}"/>
    <dgm:cxn modelId="{46F608CE-AF93-49A2-BFA4-385FD89E46AD}" type="presOf" srcId="{40C2C7FF-9046-4B73-BF9D-FF6D6CF9C6E7}" destId="{80286D69-DD95-4C0E-9F74-6FFAF72C890B}" srcOrd="1" destOrd="0" presId="urn:microsoft.com/office/officeart/2005/8/layout/orgChart1"/>
    <dgm:cxn modelId="{784542D0-AD8E-456A-9261-08F72162915E}" type="presOf" srcId="{DEE2DCEB-C334-4089-A593-EE0B922C6A25}" destId="{22F6CC6A-CFBD-4913-AA56-E76044A9555B}" srcOrd="0" destOrd="0" presId="urn:microsoft.com/office/officeart/2005/8/layout/orgChart1"/>
    <dgm:cxn modelId="{7FE877D7-B17D-4D1A-94C3-7D9B3F668A02}" srcId="{6D274B0A-97C9-4E5E-A20A-A605A6F411B2}" destId="{31B6403B-42C2-4F1C-B42D-1575DFD4DD7F}" srcOrd="4" destOrd="0" parTransId="{0CD986A3-C883-488D-9C8B-ACDFDF5F1A6D}" sibTransId="{AFBFD741-0F13-48A4-9D57-19ECF188280D}"/>
    <dgm:cxn modelId="{17130CD9-5AE5-4B61-B8F8-769EDC7F5EB3}" type="presOf" srcId="{0709D4C7-A249-481B-AAC8-43E1DF236322}" destId="{6693ECAC-D221-4A06-8897-2504DAF3B507}" srcOrd="0" destOrd="0" presId="urn:microsoft.com/office/officeart/2005/8/layout/orgChart1"/>
    <dgm:cxn modelId="{0087B5DD-07BB-4A27-936A-CFF37751D66D}" srcId="{6D274B0A-97C9-4E5E-A20A-A605A6F411B2}" destId="{2BCD0445-6527-4F60-8C59-1661FD4A2201}" srcOrd="1" destOrd="0" parTransId="{0709D4C7-A249-481B-AAC8-43E1DF236322}" sibTransId="{958B058A-E1F1-4590-985D-460D9CB56B98}"/>
    <dgm:cxn modelId="{99C05FE6-91DE-4329-852B-FEEF645FBA13}" srcId="{6D274B0A-97C9-4E5E-A20A-A605A6F411B2}" destId="{EEEF5880-DEC0-41B1-BAD5-22214C41B532}" srcOrd="7" destOrd="0" parTransId="{43500EAC-C253-4AD5-8243-C81F1924B8B9}" sibTransId="{1474EDB3-BEBE-42B4-9AE1-F266C4C8947F}"/>
    <dgm:cxn modelId="{EEE40CF6-C2E4-4AF8-BC5A-633F191C42AF}" srcId="{6D274B0A-97C9-4E5E-A20A-A605A6F411B2}" destId="{51080176-B028-479E-9D7E-04D67A437A8D}" srcOrd="5" destOrd="0" parTransId="{FF2E6217-DA9B-4C1E-8375-0EDD9708CF04}" sibTransId="{CF8221AC-370A-4B9D-91AC-EC175971A610}"/>
    <dgm:cxn modelId="{168C6EFD-AF08-4A9A-ACEC-504B8631DE16}" type="presOf" srcId="{51080176-B028-479E-9D7E-04D67A437A8D}" destId="{CC6095CB-4569-4E58-BABD-889439D71884}" srcOrd="0" destOrd="0" presId="urn:microsoft.com/office/officeart/2005/8/layout/orgChart1"/>
    <dgm:cxn modelId="{693268CD-579E-4B61-B8F7-9EB6DDB90D92}" type="presParOf" srcId="{363DCD93-4632-4768-AD34-EEBE144B2DAC}" destId="{5EA978CE-5B01-4DB7-9C18-FF59D5A95F9F}" srcOrd="0" destOrd="0" presId="urn:microsoft.com/office/officeart/2005/8/layout/orgChart1"/>
    <dgm:cxn modelId="{22285F19-021D-45B1-86FA-A16E57D87BF1}" type="presParOf" srcId="{5EA978CE-5B01-4DB7-9C18-FF59D5A95F9F}" destId="{2A3DBA4D-3090-4B2F-AA2F-4AB28E7490A5}" srcOrd="0" destOrd="0" presId="urn:microsoft.com/office/officeart/2005/8/layout/orgChart1"/>
    <dgm:cxn modelId="{458498FF-252C-429C-9450-91E7F68AEB86}" type="presParOf" srcId="{2A3DBA4D-3090-4B2F-AA2F-4AB28E7490A5}" destId="{35348259-450C-468F-9F12-90E22B04C10F}" srcOrd="0" destOrd="0" presId="urn:microsoft.com/office/officeart/2005/8/layout/orgChart1"/>
    <dgm:cxn modelId="{BAD57A17-40DB-4B36-9427-8C06CF475352}" type="presParOf" srcId="{2A3DBA4D-3090-4B2F-AA2F-4AB28E7490A5}" destId="{25097487-F875-4DC8-B5F2-1656E82E9216}" srcOrd="1" destOrd="0" presId="urn:microsoft.com/office/officeart/2005/8/layout/orgChart1"/>
    <dgm:cxn modelId="{E24D7D65-9BE2-46DC-ACD3-41416BB52D16}" type="presParOf" srcId="{5EA978CE-5B01-4DB7-9C18-FF59D5A95F9F}" destId="{92875824-E6FA-4975-A4A7-2BE09A7A30ED}" srcOrd="1" destOrd="0" presId="urn:microsoft.com/office/officeart/2005/8/layout/orgChart1"/>
    <dgm:cxn modelId="{359E8EBD-70F5-4540-9B8E-03A107BE5B67}" type="presParOf" srcId="{92875824-E6FA-4975-A4A7-2BE09A7A30ED}" destId="{22F6CC6A-CFBD-4913-AA56-E76044A9555B}" srcOrd="0" destOrd="0" presId="urn:microsoft.com/office/officeart/2005/8/layout/orgChart1"/>
    <dgm:cxn modelId="{4A71E500-3856-4380-97B2-0239762DDB8E}" type="presParOf" srcId="{92875824-E6FA-4975-A4A7-2BE09A7A30ED}" destId="{404C943A-E14E-4A08-9AB9-A9A92FC4C982}" srcOrd="1" destOrd="0" presId="urn:microsoft.com/office/officeart/2005/8/layout/orgChart1"/>
    <dgm:cxn modelId="{ABA9D2E2-E357-41DD-9124-52FEA00FA21D}" type="presParOf" srcId="{404C943A-E14E-4A08-9AB9-A9A92FC4C982}" destId="{F85863CD-2858-44CD-B003-782736039034}" srcOrd="0" destOrd="0" presId="urn:microsoft.com/office/officeart/2005/8/layout/orgChart1"/>
    <dgm:cxn modelId="{93481E65-EC46-433A-9067-9AF44B88C8BB}" type="presParOf" srcId="{F85863CD-2858-44CD-B003-782736039034}" destId="{8F549C40-7D07-4C15-9104-C1D817175D22}" srcOrd="0" destOrd="0" presId="urn:microsoft.com/office/officeart/2005/8/layout/orgChart1"/>
    <dgm:cxn modelId="{3094C6E5-CBF5-4421-9A9F-D2185F76E9A1}" type="presParOf" srcId="{F85863CD-2858-44CD-B003-782736039034}" destId="{1EABA8BA-E584-41B6-8218-BA2A0F127206}" srcOrd="1" destOrd="0" presId="urn:microsoft.com/office/officeart/2005/8/layout/orgChart1"/>
    <dgm:cxn modelId="{DE63C6C6-3952-44AC-8143-223EE9FC8BB1}" type="presParOf" srcId="{404C943A-E14E-4A08-9AB9-A9A92FC4C982}" destId="{C9BFB9A2-E3D6-433C-8A7D-A25BC26E64FD}" srcOrd="1" destOrd="0" presId="urn:microsoft.com/office/officeart/2005/8/layout/orgChart1"/>
    <dgm:cxn modelId="{B74A13E6-6377-436A-8014-C66A0938D8C9}" type="presParOf" srcId="{404C943A-E14E-4A08-9AB9-A9A92FC4C982}" destId="{A0EF4277-C650-40D5-8879-4D74CBC499EF}" srcOrd="2" destOrd="0" presId="urn:microsoft.com/office/officeart/2005/8/layout/orgChart1"/>
    <dgm:cxn modelId="{A936E760-33F3-4A63-A635-4A1C5D3551A4}" type="presParOf" srcId="{92875824-E6FA-4975-A4A7-2BE09A7A30ED}" destId="{6693ECAC-D221-4A06-8897-2504DAF3B507}" srcOrd="2" destOrd="0" presId="urn:microsoft.com/office/officeart/2005/8/layout/orgChart1"/>
    <dgm:cxn modelId="{69C7C5D1-BC50-4865-99D2-86FC7C9D5F56}" type="presParOf" srcId="{92875824-E6FA-4975-A4A7-2BE09A7A30ED}" destId="{2955710A-8893-4C9F-AE5B-EE5E7318DE38}" srcOrd="3" destOrd="0" presId="urn:microsoft.com/office/officeart/2005/8/layout/orgChart1"/>
    <dgm:cxn modelId="{1DB30CF6-D445-43E7-AD2A-634B50C04564}" type="presParOf" srcId="{2955710A-8893-4C9F-AE5B-EE5E7318DE38}" destId="{C50DF684-3E71-4259-B179-3E35C340660E}" srcOrd="0" destOrd="0" presId="urn:microsoft.com/office/officeart/2005/8/layout/orgChart1"/>
    <dgm:cxn modelId="{7AA47242-6543-4CAE-A79A-E6DFFCCE4CF3}" type="presParOf" srcId="{C50DF684-3E71-4259-B179-3E35C340660E}" destId="{BA545E91-F7E1-41E6-9D2B-6C8F235B9189}" srcOrd="0" destOrd="0" presId="urn:microsoft.com/office/officeart/2005/8/layout/orgChart1"/>
    <dgm:cxn modelId="{2FBF994A-DBF1-4531-BAA5-E9457452D3DB}" type="presParOf" srcId="{C50DF684-3E71-4259-B179-3E35C340660E}" destId="{1F294CCE-B763-419D-BEB3-EC77C7EB2DE3}" srcOrd="1" destOrd="0" presId="urn:microsoft.com/office/officeart/2005/8/layout/orgChart1"/>
    <dgm:cxn modelId="{0AA45B0B-BCF5-4B07-B798-D9D8990C0BD2}" type="presParOf" srcId="{2955710A-8893-4C9F-AE5B-EE5E7318DE38}" destId="{95363EA2-FE89-4293-93BF-275373F6C70E}" srcOrd="1" destOrd="0" presId="urn:microsoft.com/office/officeart/2005/8/layout/orgChart1"/>
    <dgm:cxn modelId="{9635B827-875D-4EBE-BDA1-309BA72A5168}" type="presParOf" srcId="{2955710A-8893-4C9F-AE5B-EE5E7318DE38}" destId="{7E7F9524-369F-4C5D-9F5F-8BA15E38114A}" srcOrd="2" destOrd="0" presId="urn:microsoft.com/office/officeart/2005/8/layout/orgChart1"/>
    <dgm:cxn modelId="{B1BB4203-CF27-4469-B619-B90A4A656C43}" type="presParOf" srcId="{92875824-E6FA-4975-A4A7-2BE09A7A30ED}" destId="{22D776A4-22D7-43EB-A823-3CBE7A8F538D}" srcOrd="4" destOrd="0" presId="urn:microsoft.com/office/officeart/2005/8/layout/orgChart1"/>
    <dgm:cxn modelId="{7F28AECE-6F92-4C67-BC2F-F6EBB96223F9}" type="presParOf" srcId="{92875824-E6FA-4975-A4A7-2BE09A7A30ED}" destId="{5ECB59D6-EABC-4FB9-BF89-0519E4B44409}" srcOrd="5" destOrd="0" presId="urn:microsoft.com/office/officeart/2005/8/layout/orgChart1"/>
    <dgm:cxn modelId="{1C5C3177-C4CE-4A03-A6E7-2C0E2A498127}" type="presParOf" srcId="{5ECB59D6-EABC-4FB9-BF89-0519E4B44409}" destId="{A133AC59-FFD3-4AC6-8D97-53A17003C2AC}" srcOrd="0" destOrd="0" presId="urn:microsoft.com/office/officeart/2005/8/layout/orgChart1"/>
    <dgm:cxn modelId="{963FE5ED-7212-43C4-8B2A-476F1F0D1314}" type="presParOf" srcId="{A133AC59-FFD3-4AC6-8D97-53A17003C2AC}" destId="{EC0AA07C-BC3F-405B-BE63-78D3C7D3748F}" srcOrd="0" destOrd="0" presId="urn:microsoft.com/office/officeart/2005/8/layout/orgChart1"/>
    <dgm:cxn modelId="{36BDE27F-164A-4CA2-B12C-2D86DEF8206F}" type="presParOf" srcId="{A133AC59-FFD3-4AC6-8D97-53A17003C2AC}" destId="{24FCF403-D818-420B-91F4-FBA6C628F0AB}" srcOrd="1" destOrd="0" presId="urn:microsoft.com/office/officeart/2005/8/layout/orgChart1"/>
    <dgm:cxn modelId="{2D8CDA2A-A1F8-42BD-8ED8-EA6977529337}" type="presParOf" srcId="{5ECB59D6-EABC-4FB9-BF89-0519E4B44409}" destId="{17294CA6-731C-476F-B2A9-9876F94E3889}" srcOrd="1" destOrd="0" presId="urn:microsoft.com/office/officeart/2005/8/layout/orgChart1"/>
    <dgm:cxn modelId="{EB62B285-EA2F-4620-8E93-544D6667B860}" type="presParOf" srcId="{5ECB59D6-EABC-4FB9-BF89-0519E4B44409}" destId="{F303B6E6-14F4-4C83-B0F6-3F70CDF9968D}" srcOrd="2" destOrd="0" presId="urn:microsoft.com/office/officeart/2005/8/layout/orgChart1"/>
    <dgm:cxn modelId="{F7CDA8F5-865D-4B8E-8EED-7F1508E9DAAA}" type="presParOf" srcId="{92875824-E6FA-4975-A4A7-2BE09A7A30ED}" destId="{8DFD62DA-559D-4919-8494-4507D9BE76C4}" srcOrd="6" destOrd="0" presId="urn:microsoft.com/office/officeart/2005/8/layout/orgChart1"/>
    <dgm:cxn modelId="{1C85FEA7-89D1-4A94-B5CE-FB1644BCA231}" type="presParOf" srcId="{92875824-E6FA-4975-A4A7-2BE09A7A30ED}" destId="{1F966072-EC2C-48FF-8F95-1027BCA43863}" srcOrd="7" destOrd="0" presId="urn:microsoft.com/office/officeart/2005/8/layout/orgChart1"/>
    <dgm:cxn modelId="{971BA699-ADB3-4BC0-B1A5-C5788572FA9F}" type="presParOf" srcId="{1F966072-EC2C-48FF-8F95-1027BCA43863}" destId="{697E15A0-1257-41C2-9261-4B81B9EE41AE}" srcOrd="0" destOrd="0" presId="urn:microsoft.com/office/officeart/2005/8/layout/orgChart1"/>
    <dgm:cxn modelId="{24BD9219-E971-4A34-8DC6-0AA1674C265A}" type="presParOf" srcId="{697E15A0-1257-41C2-9261-4B81B9EE41AE}" destId="{ABF597A6-23A4-49CD-A0D0-9716D6B73D4C}" srcOrd="0" destOrd="0" presId="urn:microsoft.com/office/officeart/2005/8/layout/orgChart1"/>
    <dgm:cxn modelId="{719CA201-9A2F-4092-A8A5-676AC2CC3F96}" type="presParOf" srcId="{697E15A0-1257-41C2-9261-4B81B9EE41AE}" destId="{28569B2B-F1A9-4E53-B81D-6AE4E445B803}" srcOrd="1" destOrd="0" presId="urn:microsoft.com/office/officeart/2005/8/layout/orgChart1"/>
    <dgm:cxn modelId="{2A49C98F-D912-4712-BABA-E70F5EE58F97}" type="presParOf" srcId="{1F966072-EC2C-48FF-8F95-1027BCA43863}" destId="{FA0B1820-E204-4C5F-92DE-091EE0F4F70B}" srcOrd="1" destOrd="0" presId="urn:microsoft.com/office/officeart/2005/8/layout/orgChart1"/>
    <dgm:cxn modelId="{B6DA5575-F73C-4B0F-9ECA-9AE8678C9452}" type="presParOf" srcId="{1F966072-EC2C-48FF-8F95-1027BCA43863}" destId="{2B73F951-6430-429F-9A8B-FF3819780B0B}" srcOrd="2" destOrd="0" presId="urn:microsoft.com/office/officeart/2005/8/layout/orgChart1"/>
    <dgm:cxn modelId="{81821101-6C09-4935-B787-6C968E69D4CA}" type="presParOf" srcId="{92875824-E6FA-4975-A4A7-2BE09A7A30ED}" destId="{16AB40C2-6198-49E8-8315-6B9FE7C99074}" srcOrd="8" destOrd="0" presId="urn:microsoft.com/office/officeart/2005/8/layout/orgChart1"/>
    <dgm:cxn modelId="{DEFBB342-122E-4D82-828B-81F928FBC3C8}" type="presParOf" srcId="{92875824-E6FA-4975-A4A7-2BE09A7A30ED}" destId="{1A78FA80-A253-478E-8DE8-8B1E0EF8D105}" srcOrd="9" destOrd="0" presId="urn:microsoft.com/office/officeart/2005/8/layout/orgChart1"/>
    <dgm:cxn modelId="{9FE1B919-DE5A-40AC-8D59-6A16E8E56E75}" type="presParOf" srcId="{1A78FA80-A253-478E-8DE8-8B1E0EF8D105}" destId="{448E7A46-DD0F-4C51-BB93-36807DEA0AAA}" srcOrd="0" destOrd="0" presId="urn:microsoft.com/office/officeart/2005/8/layout/orgChart1"/>
    <dgm:cxn modelId="{25F93303-1BE2-4B80-B8C6-281ED531BBD1}" type="presParOf" srcId="{448E7A46-DD0F-4C51-BB93-36807DEA0AAA}" destId="{A125B22A-E994-4BEB-BE64-9F26A1F281FA}" srcOrd="0" destOrd="0" presId="urn:microsoft.com/office/officeart/2005/8/layout/orgChart1"/>
    <dgm:cxn modelId="{F3A4969E-5F4E-4153-86C7-00231555C7C4}" type="presParOf" srcId="{448E7A46-DD0F-4C51-BB93-36807DEA0AAA}" destId="{21683E84-6CB7-4B84-B4C6-2B5C03D0E15F}" srcOrd="1" destOrd="0" presId="urn:microsoft.com/office/officeart/2005/8/layout/orgChart1"/>
    <dgm:cxn modelId="{6DAD1614-81C8-407C-B73A-66BF85FAF93A}" type="presParOf" srcId="{1A78FA80-A253-478E-8DE8-8B1E0EF8D105}" destId="{3E62ACAB-E2E3-4EB8-A963-3AB87272C5DD}" srcOrd="1" destOrd="0" presId="urn:microsoft.com/office/officeart/2005/8/layout/orgChart1"/>
    <dgm:cxn modelId="{2B034529-DF1B-44B7-8206-C4158D205818}" type="presParOf" srcId="{1A78FA80-A253-478E-8DE8-8B1E0EF8D105}" destId="{4A608E4D-1F10-48F6-AFFE-D47FE9DA0CC0}" srcOrd="2" destOrd="0" presId="urn:microsoft.com/office/officeart/2005/8/layout/orgChart1"/>
    <dgm:cxn modelId="{E9A40914-BB6C-4F06-BBA8-5E3F0D6C34F2}" type="presParOf" srcId="{92875824-E6FA-4975-A4A7-2BE09A7A30ED}" destId="{5C6DD00D-7987-4C25-A9BF-B74DC85D1D28}" srcOrd="10" destOrd="0" presId="urn:microsoft.com/office/officeart/2005/8/layout/orgChart1"/>
    <dgm:cxn modelId="{A8AB9E53-6365-4C87-9546-E56B3EBCC0EE}" type="presParOf" srcId="{92875824-E6FA-4975-A4A7-2BE09A7A30ED}" destId="{8B59CDA3-DDC3-4720-9CC8-87E4CBF95C77}" srcOrd="11" destOrd="0" presId="urn:microsoft.com/office/officeart/2005/8/layout/orgChart1"/>
    <dgm:cxn modelId="{1BCA728A-CC77-45F4-9125-EEB88C42F16B}" type="presParOf" srcId="{8B59CDA3-DDC3-4720-9CC8-87E4CBF95C77}" destId="{43ABA5CB-42EE-4EBE-AD80-66AE412756A1}" srcOrd="0" destOrd="0" presId="urn:microsoft.com/office/officeart/2005/8/layout/orgChart1"/>
    <dgm:cxn modelId="{B574B264-FA52-4F8A-8E83-A9339E554C63}" type="presParOf" srcId="{43ABA5CB-42EE-4EBE-AD80-66AE412756A1}" destId="{CC6095CB-4569-4E58-BABD-889439D71884}" srcOrd="0" destOrd="0" presId="urn:microsoft.com/office/officeart/2005/8/layout/orgChart1"/>
    <dgm:cxn modelId="{31F962F4-B43F-49CD-BDD2-4512CF65FC3E}" type="presParOf" srcId="{43ABA5CB-42EE-4EBE-AD80-66AE412756A1}" destId="{1413282E-DE3E-4A61-A9FC-4A55BF1CF423}" srcOrd="1" destOrd="0" presId="urn:microsoft.com/office/officeart/2005/8/layout/orgChart1"/>
    <dgm:cxn modelId="{FFB2C5F4-4A80-49B0-8308-BB86EBC488E5}" type="presParOf" srcId="{8B59CDA3-DDC3-4720-9CC8-87E4CBF95C77}" destId="{C14F32DB-4C5D-4E5C-8FC8-C1E78B566BE9}" srcOrd="1" destOrd="0" presId="urn:microsoft.com/office/officeart/2005/8/layout/orgChart1"/>
    <dgm:cxn modelId="{A9B747AE-DD2E-4838-B522-8A1A205EA606}" type="presParOf" srcId="{8B59CDA3-DDC3-4720-9CC8-87E4CBF95C77}" destId="{6F05F951-B81E-4CB6-A79C-13AE7E9E584B}" srcOrd="2" destOrd="0" presId="urn:microsoft.com/office/officeart/2005/8/layout/orgChart1"/>
    <dgm:cxn modelId="{55784180-B403-4586-849D-FF7F0DB06B23}" type="presParOf" srcId="{5EA978CE-5B01-4DB7-9C18-FF59D5A95F9F}" destId="{F6D114E8-CCF9-47DA-8065-40748B93C0B1}" srcOrd="2" destOrd="0" presId="urn:microsoft.com/office/officeart/2005/8/layout/orgChart1"/>
    <dgm:cxn modelId="{F940DCF1-CBAC-44D1-8A4E-ADB67FA8685A}" type="presParOf" srcId="{F6D114E8-CCF9-47DA-8065-40748B93C0B1}" destId="{B2C79C6C-8578-42D3-9397-09EB0988F61B}" srcOrd="0" destOrd="0" presId="urn:microsoft.com/office/officeart/2005/8/layout/orgChart1"/>
    <dgm:cxn modelId="{F4AF68CE-ECAA-4FFA-A833-F1FEF6DD96D4}" type="presParOf" srcId="{F6D114E8-CCF9-47DA-8065-40748B93C0B1}" destId="{3A8383F5-72F0-403F-89A2-6F990A02C3FA}" srcOrd="1" destOrd="0" presId="urn:microsoft.com/office/officeart/2005/8/layout/orgChart1"/>
    <dgm:cxn modelId="{1224607E-401B-440B-9CE6-F705A8E7F8AE}" type="presParOf" srcId="{3A8383F5-72F0-403F-89A2-6F990A02C3FA}" destId="{DABDACB1-BFE5-47C9-A422-24D2E4059675}" srcOrd="0" destOrd="0" presId="urn:microsoft.com/office/officeart/2005/8/layout/orgChart1"/>
    <dgm:cxn modelId="{B5DC91E9-1506-47C3-A98B-2EB5ACCE34A7}" type="presParOf" srcId="{DABDACB1-BFE5-47C9-A422-24D2E4059675}" destId="{F563EF80-6609-41D7-9E07-D06BB891AAC1}" srcOrd="0" destOrd="0" presId="urn:microsoft.com/office/officeart/2005/8/layout/orgChart1"/>
    <dgm:cxn modelId="{C28E5BD7-E05E-4E8F-8F00-97A659A41674}" type="presParOf" srcId="{DABDACB1-BFE5-47C9-A422-24D2E4059675}" destId="{80286D69-DD95-4C0E-9F74-6FFAF72C890B}" srcOrd="1" destOrd="0" presId="urn:microsoft.com/office/officeart/2005/8/layout/orgChart1"/>
    <dgm:cxn modelId="{5739C9D0-EE66-4E13-B12F-B53D9DF03C00}" type="presParOf" srcId="{3A8383F5-72F0-403F-89A2-6F990A02C3FA}" destId="{8FC5121D-C132-4BA4-AF82-A007B33F40BB}" srcOrd="1" destOrd="0" presId="urn:microsoft.com/office/officeart/2005/8/layout/orgChart1"/>
    <dgm:cxn modelId="{439804C8-2B58-42F0-A8E3-82BB133AA8B5}" type="presParOf" srcId="{3A8383F5-72F0-403F-89A2-6F990A02C3FA}" destId="{3475CA3A-5AEE-47B9-810B-C27F4DC9217D}" srcOrd="2" destOrd="0" presId="urn:microsoft.com/office/officeart/2005/8/layout/orgChart1"/>
    <dgm:cxn modelId="{19F3F71D-F5AB-4CE0-852B-2E09D3479E7A}" type="presParOf" srcId="{F6D114E8-CCF9-47DA-8065-40748B93C0B1}" destId="{FFF79D14-4829-4B80-8CB0-FA4C9943F781}" srcOrd="2" destOrd="0" presId="urn:microsoft.com/office/officeart/2005/8/layout/orgChart1"/>
    <dgm:cxn modelId="{9F170DC4-D278-440B-8BF2-E44006351346}" type="presParOf" srcId="{F6D114E8-CCF9-47DA-8065-40748B93C0B1}" destId="{296E556C-4386-44AB-A670-8BEF4C35763C}" srcOrd="3" destOrd="0" presId="urn:microsoft.com/office/officeart/2005/8/layout/orgChart1"/>
    <dgm:cxn modelId="{06DD36AE-867D-46C7-AC28-0EAA062D5EA4}" type="presParOf" srcId="{296E556C-4386-44AB-A670-8BEF4C35763C}" destId="{AF65A00E-AFA0-42FC-9AF3-3BB91EB4F417}" srcOrd="0" destOrd="0" presId="urn:microsoft.com/office/officeart/2005/8/layout/orgChart1"/>
    <dgm:cxn modelId="{C2BF68C5-12B9-47C9-ACC4-BE71B5E03DB9}" type="presParOf" srcId="{AF65A00E-AFA0-42FC-9AF3-3BB91EB4F417}" destId="{BE081593-9BCC-47E5-854B-54113E482B47}" srcOrd="0" destOrd="0" presId="urn:microsoft.com/office/officeart/2005/8/layout/orgChart1"/>
    <dgm:cxn modelId="{754D038B-8A70-46DB-AF62-3CD965267730}" type="presParOf" srcId="{AF65A00E-AFA0-42FC-9AF3-3BB91EB4F417}" destId="{27DD69B3-CCEB-4974-AB01-5D703B5899C5}" srcOrd="1" destOrd="0" presId="urn:microsoft.com/office/officeart/2005/8/layout/orgChart1"/>
    <dgm:cxn modelId="{6EEF4429-96E0-47A2-978F-87218F5B236A}" type="presParOf" srcId="{296E556C-4386-44AB-A670-8BEF4C35763C}" destId="{7FC0E7FF-C38D-4CC9-89E8-9E4CCF41FFF6}" srcOrd="1" destOrd="0" presId="urn:microsoft.com/office/officeart/2005/8/layout/orgChart1"/>
    <dgm:cxn modelId="{6A53892A-A13E-4251-9573-CB15564756BF}" type="presParOf" srcId="{296E556C-4386-44AB-A670-8BEF4C35763C}" destId="{CF847060-1006-41D5-B16F-F4FB882BC82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79D14-4829-4B80-8CB0-FA4C9943F781}">
      <dsp:nvSpPr>
        <dsp:cNvPr id="0" name=""/>
        <dsp:cNvSpPr/>
      </dsp:nvSpPr>
      <dsp:spPr>
        <a:xfrm>
          <a:off x="4510860" y="1067100"/>
          <a:ext cx="745314" cy="330919"/>
        </a:xfrm>
        <a:custGeom>
          <a:avLst/>
          <a:gdLst/>
          <a:ahLst/>
          <a:cxnLst/>
          <a:rect l="0" t="0" r="0" b="0"/>
          <a:pathLst>
            <a:path>
              <a:moveTo>
                <a:pt x="745314" y="0"/>
              </a:moveTo>
              <a:lnTo>
                <a:pt x="0" y="33091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C79C6C-8578-42D3-9397-09EB0988F61B}">
      <dsp:nvSpPr>
        <dsp:cNvPr id="0" name=""/>
        <dsp:cNvSpPr/>
      </dsp:nvSpPr>
      <dsp:spPr>
        <a:xfrm>
          <a:off x="4517359" y="1067100"/>
          <a:ext cx="738815" cy="1055977"/>
        </a:xfrm>
        <a:custGeom>
          <a:avLst/>
          <a:gdLst/>
          <a:ahLst/>
          <a:cxnLst/>
          <a:rect l="0" t="0" r="0" b="0"/>
          <a:pathLst>
            <a:path>
              <a:moveTo>
                <a:pt x="738815" y="0"/>
              </a:moveTo>
              <a:lnTo>
                <a:pt x="0" y="1055977"/>
              </a:lnTo>
            </a:path>
          </a:pathLst>
        </a:custGeom>
        <a:noFill/>
        <a:ln w="19050" cap="flat" cmpd="sng" algn="ctr">
          <a:noFill/>
          <a:prstDash val="solid"/>
        </a:ln>
        <a:effectLst/>
      </dsp:spPr>
      <dsp:style>
        <a:lnRef idx="2">
          <a:scrgbClr r="0" g="0" b="0"/>
        </a:lnRef>
        <a:fillRef idx="0">
          <a:scrgbClr r="0" g="0" b="0"/>
        </a:fillRef>
        <a:effectRef idx="0">
          <a:scrgbClr r="0" g="0" b="0"/>
        </a:effectRef>
        <a:fontRef idx="minor"/>
      </dsp:style>
    </dsp:sp>
    <dsp:sp modelId="{5C6DD00D-7987-4C25-A9BF-B74DC85D1D28}">
      <dsp:nvSpPr>
        <dsp:cNvPr id="0" name=""/>
        <dsp:cNvSpPr/>
      </dsp:nvSpPr>
      <dsp:spPr>
        <a:xfrm>
          <a:off x="5256175" y="1067100"/>
          <a:ext cx="4510780" cy="1618839"/>
        </a:xfrm>
        <a:custGeom>
          <a:avLst/>
          <a:gdLst/>
          <a:ahLst/>
          <a:cxnLst/>
          <a:rect l="0" t="0" r="0" b="0"/>
          <a:pathLst>
            <a:path>
              <a:moveTo>
                <a:pt x="0" y="0"/>
              </a:moveTo>
              <a:lnTo>
                <a:pt x="0" y="1462322"/>
              </a:lnTo>
              <a:lnTo>
                <a:pt x="4510780" y="1462322"/>
              </a:lnTo>
              <a:lnTo>
                <a:pt x="4510780" y="161883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AB40C2-6198-49E8-8315-6B9FE7C99074}">
      <dsp:nvSpPr>
        <dsp:cNvPr id="0" name=""/>
        <dsp:cNvSpPr/>
      </dsp:nvSpPr>
      <dsp:spPr>
        <a:xfrm>
          <a:off x="5256175" y="1067100"/>
          <a:ext cx="2707118" cy="1618839"/>
        </a:xfrm>
        <a:custGeom>
          <a:avLst/>
          <a:gdLst/>
          <a:ahLst/>
          <a:cxnLst/>
          <a:rect l="0" t="0" r="0" b="0"/>
          <a:pathLst>
            <a:path>
              <a:moveTo>
                <a:pt x="0" y="0"/>
              </a:moveTo>
              <a:lnTo>
                <a:pt x="0" y="1462322"/>
              </a:lnTo>
              <a:lnTo>
                <a:pt x="2707118" y="1462322"/>
              </a:lnTo>
              <a:lnTo>
                <a:pt x="2707118" y="161883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FD62DA-559D-4919-8494-4507D9BE76C4}">
      <dsp:nvSpPr>
        <dsp:cNvPr id="0" name=""/>
        <dsp:cNvSpPr/>
      </dsp:nvSpPr>
      <dsp:spPr>
        <a:xfrm>
          <a:off x="5256175" y="1067100"/>
          <a:ext cx="903455" cy="1618839"/>
        </a:xfrm>
        <a:custGeom>
          <a:avLst/>
          <a:gdLst/>
          <a:ahLst/>
          <a:cxnLst/>
          <a:rect l="0" t="0" r="0" b="0"/>
          <a:pathLst>
            <a:path>
              <a:moveTo>
                <a:pt x="0" y="0"/>
              </a:moveTo>
              <a:lnTo>
                <a:pt x="0" y="1462322"/>
              </a:lnTo>
              <a:lnTo>
                <a:pt x="903455" y="1462322"/>
              </a:lnTo>
              <a:lnTo>
                <a:pt x="903455" y="161883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D776A4-22D7-43EB-A823-3CBE7A8F538D}">
      <dsp:nvSpPr>
        <dsp:cNvPr id="0" name=""/>
        <dsp:cNvSpPr/>
      </dsp:nvSpPr>
      <dsp:spPr>
        <a:xfrm>
          <a:off x="4355968" y="1067100"/>
          <a:ext cx="900206" cy="1618839"/>
        </a:xfrm>
        <a:custGeom>
          <a:avLst/>
          <a:gdLst/>
          <a:ahLst/>
          <a:cxnLst/>
          <a:rect l="0" t="0" r="0" b="0"/>
          <a:pathLst>
            <a:path>
              <a:moveTo>
                <a:pt x="900206" y="0"/>
              </a:moveTo>
              <a:lnTo>
                <a:pt x="900206" y="1462322"/>
              </a:lnTo>
              <a:lnTo>
                <a:pt x="0" y="1462322"/>
              </a:lnTo>
              <a:lnTo>
                <a:pt x="0" y="161883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93ECAC-D221-4A06-8897-2504DAF3B507}">
      <dsp:nvSpPr>
        <dsp:cNvPr id="0" name=""/>
        <dsp:cNvSpPr/>
      </dsp:nvSpPr>
      <dsp:spPr>
        <a:xfrm>
          <a:off x="2552306" y="1067100"/>
          <a:ext cx="2703868" cy="1618839"/>
        </a:xfrm>
        <a:custGeom>
          <a:avLst/>
          <a:gdLst/>
          <a:ahLst/>
          <a:cxnLst/>
          <a:rect l="0" t="0" r="0" b="0"/>
          <a:pathLst>
            <a:path>
              <a:moveTo>
                <a:pt x="2703868" y="0"/>
              </a:moveTo>
              <a:lnTo>
                <a:pt x="2703868" y="1462322"/>
              </a:lnTo>
              <a:lnTo>
                <a:pt x="0" y="1462322"/>
              </a:lnTo>
              <a:lnTo>
                <a:pt x="0" y="161883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F6CC6A-CFBD-4913-AA56-E76044A9555B}">
      <dsp:nvSpPr>
        <dsp:cNvPr id="0" name=""/>
        <dsp:cNvSpPr/>
      </dsp:nvSpPr>
      <dsp:spPr>
        <a:xfrm>
          <a:off x="748644" y="1067100"/>
          <a:ext cx="4507530" cy="1618839"/>
        </a:xfrm>
        <a:custGeom>
          <a:avLst/>
          <a:gdLst/>
          <a:ahLst/>
          <a:cxnLst/>
          <a:rect l="0" t="0" r="0" b="0"/>
          <a:pathLst>
            <a:path>
              <a:moveTo>
                <a:pt x="4507530" y="0"/>
              </a:moveTo>
              <a:lnTo>
                <a:pt x="4507530" y="1462322"/>
              </a:lnTo>
              <a:lnTo>
                <a:pt x="0" y="1462322"/>
              </a:lnTo>
              <a:lnTo>
                <a:pt x="0" y="161883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348259-450C-468F-9F12-90E22B04C10F}">
      <dsp:nvSpPr>
        <dsp:cNvPr id="0" name=""/>
        <dsp:cNvSpPr/>
      </dsp:nvSpPr>
      <dsp:spPr>
        <a:xfrm>
          <a:off x="4510860" y="321785"/>
          <a:ext cx="1490629" cy="74531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Joshua Mammen, M.D. Coalition Chair</a:t>
          </a:r>
        </a:p>
      </dsp:txBody>
      <dsp:txXfrm>
        <a:off x="4510860" y="321785"/>
        <a:ext cx="1490629" cy="745314"/>
      </dsp:txXfrm>
    </dsp:sp>
    <dsp:sp modelId="{8F549C40-7D07-4C15-9104-C1D817175D22}">
      <dsp:nvSpPr>
        <dsp:cNvPr id="0" name=""/>
        <dsp:cNvSpPr/>
      </dsp:nvSpPr>
      <dsp:spPr>
        <a:xfrm>
          <a:off x="3329" y="2685939"/>
          <a:ext cx="1490629" cy="745314"/>
        </a:xfrm>
        <a:prstGeom prst="rect">
          <a:avLst/>
        </a:prstGeom>
        <a:solidFill>
          <a:schemeClr val="accent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Tobacco Free Kansas Coalition</a:t>
          </a:r>
        </a:p>
      </dsp:txBody>
      <dsp:txXfrm>
        <a:off x="3329" y="2685939"/>
        <a:ext cx="1490629" cy="745314"/>
      </dsp:txXfrm>
    </dsp:sp>
    <dsp:sp modelId="{BA545E91-F7E1-41E6-9D2B-6C8F235B9189}">
      <dsp:nvSpPr>
        <dsp:cNvPr id="0" name=""/>
        <dsp:cNvSpPr/>
      </dsp:nvSpPr>
      <dsp:spPr>
        <a:xfrm>
          <a:off x="1806991" y="2685939"/>
          <a:ext cx="1490629" cy="745314"/>
        </a:xfrm>
        <a:prstGeom prst="rect">
          <a:avLst/>
        </a:prstGeom>
        <a:solidFill>
          <a:schemeClr val="accent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Immunize Kansas Coalition</a:t>
          </a:r>
        </a:p>
      </dsp:txBody>
      <dsp:txXfrm>
        <a:off x="1806991" y="2685939"/>
        <a:ext cx="1490629" cy="745314"/>
      </dsp:txXfrm>
    </dsp:sp>
    <dsp:sp modelId="{EC0AA07C-BC3F-405B-BE63-78D3C7D3748F}">
      <dsp:nvSpPr>
        <dsp:cNvPr id="0" name=""/>
        <dsp:cNvSpPr/>
      </dsp:nvSpPr>
      <dsp:spPr>
        <a:xfrm>
          <a:off x="3610653" y="2685939"/>
          <a:ext cx="1490629" cy="74531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Health Equity Workgroup</a:t>
          </a:r>
        </a:p>
      </dsp:txBody>
      <dsp:txXfrm>
        <a:off x="3610653" y="2685939"/>
        <a:ext cx="1490629" cy="745314"/>
      </dsp:txXfrm>
    </dsp:sp>
    <dsp:sp modelId="{ABF597A6-23A4-49CD-A0D0-9716D6B73D4C}">
      <dsp:nvSpPr>
        <dsp:cNvPr id="0" name=""/>
        <dsp:cNvSpPr/>
      </dsp:nvSpPr>
      <dsp:spPr>
        <a:xfrm>
          <a:off x="5414316" y="2685939"/>
          <a:ext cx="1490629" cy="74531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Early Detection and Diagnosis Workgroup</a:t>
          </a:r>
        </a:p>
      </dsp:txBody>
      <dsp:txXfrm>
        <a:off x="5414316" y="2685939"/>
        <a:ext cx="1490629" cy="745314"/>
      </dsp:txXfrm>
    </dsp:sp>
    <dsp:sp modelId="{A125B22A-E994-4BEB-BE64-9F26A1F281FA}">
      <dsp:nvSpPr>
        <dsp:cNvPr id="0" name=""/>
        <dsp:cNvSpPr/>
      </dsp:nvSpPr>
      <dsp:spPr>
        <a:xfrm>
          <a:off x="7217978" y="2685939"/>
          <a:ext cx="1490629" cy="74531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Survivorship Workgroup</a:t>
          </a:r>
        </a:p>
      </dsp:txBody>
      <dsp:txXfrm>
        <a:off x="7217978" y="2685939"/>
        <a:ext cx="1490629" cy="745314"/>
      </dsp:txXfrm>
    </dsp:sp>
    <dsp:sp modelId="{CC6095CB-4569-4E58-BABD-889439D71884}">
      <dsp:nvSpPr>
        <dsp:cNvPr id="0" name=""/>
        <dsp:cNvSpPr/>
      </dsp:nvSpPr>
      <dsp:spPr>
        <a:xfrm>
          <a:off x="9021640" y="2685939"/>
          <a:ext cx="1490629" cy="74531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Policy Committee</a:t>
          </a:r>
        </a:p>
      </dsp:txBody>
      <dsp:txXfrm>
        <a:off x="9021640" y="2685939"/>
        <a:ext cx="1490629" cy="745314"/>
      </dsp:txXfrm>
    </dsp:sp>
    <dsp:sp modelId="{F563EF80-6609-41D7-9E07-D06BB891AAC1}">
      <dsp:nvSpPr>
        <dsp:cNvPr id="0" name=""/>
        <dsp:cNvSpPr/>
      </dsp:nvSpPr>
      <dsp:spPr>
        <a:xfrm>
          <a:off x="4517359" y="1750420"/>
          <a:ext cx="1490629" cy="74531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Steering Committee</a:t>
          </a:r>
        </a:p>
      </dsp:txBody>
      <dsp:txXfrm>
        <a:off x="4517359" y="1750420"/>
        <a:ext cx="1490629" cy="745314"/>
      </dsp:txXfrm>
    </dsp:sp>
    <dsp:sp modelId="{BE081593-9BCC-47E5-854B-54113E482B47}">
      <dsp:nvSpPr>
        <dsp:cNvPr id="0" name=""/>
        <dsp:cNvSpPr/>
      </dsp:nvSpPr>
      <dsp:spPr>
        <a:xfrm>
          <a:off x="4510860" y="1025363"/>
          <a:ext cx="1490629" cy="74531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Coalition Secretary</a:t>
          </a:r>
        </a:p>
      </dsp:txBody>
      <dsp:txXfrm>
        <a:off x="4510860" y="1025363"/>
        <a:ext cx="1490629" cy="74531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805758-D2E5-47F1-BDC8-64F96AB837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9A4D7A7-60FE-4B51-8D3B-098FB2A1B3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866161-D383-45DC-9645-1D21647A8641}" type="datetimeFigureOut">
              <a:rPr lang="en-US" smtClean="0"/>
              <a:t>2/10/2020</a:t>
            </a:fld>
            <a:endParaRPr lang="en-US" dirty="0"/>
          </a:p>
        </p:txBody>
      </p:sp>
      <p:sp>
        <p:nvSpPr>
          <p:cNvPr id="4" name="Footer Placeholder 3">
            <a:extLst>
              <a:ext uri="{FF2B5EF4-FFF2-40B4-BE49-F238E27FC236}">
                <a16:creationId xmlns:a16="http://schemas.microsoft.com/office/drawing/2014/main" id="{0748030B-DA71-4B18-AA7C-F991BCB518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BD65FCA-070F-4A6D-A2E0-D5EBEAABC9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64D2B8-7AFA-4F86-9DF3-A6BBE4E238C1}" type="slidenum">
              <a:rPr lang="en-US" smtClean="0"/>
              <a:t>‹#›</a:t>
            </a:fld>
            <a:endParaRPr lang="en-US" dirty="0"/>
          </a:p>
        </p:txBody>
      </p:sp>
    </p:spTree>
    <p:extLst>
      <p:ext uri="{BB962C8B-B14F-4D97-AF65-F5344CB8AC3E}">
        <p14:creationId xmlns:p14="http://schemas.microsoft.com/office/powerpoint/2010/main" val="3690348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3789D0-CA34-4934-A369-C3113E12A3EF}" type="datetimeFigureOut">
              <a:rPr lang="en-US" smtClean="0"/>
              <a:t>2/10/2020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79418-37EB-4378-AD22-89DBB000B0DA}" type="slidenum">
              <a:rPr lang="en-US" smtClean="0"/>
              <a:t>‹#›</a:t>
            </a:fld>
            <a:endParaRPr lang="en-US" dirty="0"/>
          </a:p>
        </p:txBody>
      </p:sp>
    </p:spTree>
    <p:extLst>
      <p:ext uri="{BB962C8B-B14F-4D97-AF65-F5344CB8AC3E}">
        <p14:creationId xmlns:p14="http://schemas.microsoft.com/office/powerpoint/2010/main" val="376464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uspreventiveservicestaskforce.org/"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r>
              <a:rPr lang="en-US" i="1" dirty="0"/>
              <a:t>What is your purpose for sharing this reflection</a:t>
            </a:r>
            <a:r>
              <a:rPr lang="en-US" i="1" baseline="0" dirty="0"/>
              <a:t>?</a:t>
            </a:r>
          </a:p>
          <a:p>
            <a:r>
              <a:rPr lang="en-US" i="1" baseline="0" dirty="0"/>
              <a:t>Is it at the end of a unit or project?  </a:t>
            </a:r>
          </a:p>
          <a:p>
            <a:r>
              <a:rPr lang="en-US" i="1" baseline="0" dirty="0"/>
              <a:t>Are you sharing this reflection, at the attainment of a learning goal you set for yourself?  </a:t>
            </a:r>
          </a:p>
          <a:p>
            <a:r>
              <a:rPr lang="en-US" i="1" baseline="0" dirty="0"/>
              <a:t>Is it at the end of a course?  </a:t>
            </a:r>
          </a:p>
          <a:p>
            <a:endParaRPr lang="en-US" baseline="0" dirty="0"/>
          </a:p>
          <a:p>
            <a:r>
              <a:rPr lang="en-US" baseline="0" dirty="0"/>
              <a:t>State your purpose for the reflection or even the purpose of the learning experience or learning goal.  Be clear and be specific in stating your purpose.</a:t>
            </a:r>
            <a:endParaRPr lang="en-US" dirty="0"/>
          </a:p>
          <a:p>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t>2</a:t>
            </a:fld>
            <a:endParaRPr lang="en-US" dirty="0"/>
          </a:p>
        </p:txBody>
      </p:sp>
    </p:spTree>
    <p:extLst>
      <p:ext uri="{BB962C8B-B14F-4D97-AF65-F5344CB8AC3E}">
        <p14:creationId xmlns:p14="http://schemas.microsoft.com/office/powerpoint/2010/main" val="3144734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Administrative support comes from Kansas Department of Health and Environment, Midwest Cancer Alliance, and Wichita State University-Community Engagement Institute</a:t>
            </a:r>
          </a:p>
          <a:p>
            <a:endParaRPr lang="en-US" dirty="0"/>
          </a:p>
          <a:p>
            <a:r>
              <a:rPr lang="en-US" dirty="0"/>
              <a:t>Coalition Leadership-</a:t>
            </a:r>
          </a:p>
          <a:p>
            <a:r>
              <a:rPr lang="en-US" dirty="0"/>
              <a:t>Coalition Chair/Co-Chair-we repeat this leadership structure in workgroups and regional coalitions. For the two partner/prevention coalitions, we have a liaison position. The Steering Committee is made up of the coalition chair and co-chair, secretary, prevention coalition liaisons, and the chair and co-chair from all work groups and regional coalitions. </a:t>
            </a:r>
          </a:p>
          <a:p>
            <a:endParaRPr lang="en-US" dirty="0"/>
          </a:p>
          <a:p>
            <a:r>
              <a:rPr lang="en-US" dirty="0"/>
              <a:t>Coalition leadership is elected biennially. The current Chair appoints a Nominating Committee for the Chair and Secretary positions. Officers are selected by a majority vote of the quorum.</a:t>
            </a:r>
          </a:p>
          <a:p>
            <a:endParaRPr lang="en-US" dirty="0"/>
          </a:p>
          <a:p>
            <a:endParaRPr lang="en-US" dirty="0"/>
          </a:p>
          <a:p>
            <a:endParaRPr lang="en-US" dirty="0"/>
          </a:p>
          <a:p>
            <a:r>
              <a:rPr lang="en-US" dirty="0"/>
              <a:t>How often does your coalition meet? What time of day and where?</a:t>
            </a:r>
          </a:p>
          <a:p>
            <a:r>
              <a:rPr lang="en-US" dirty="0"/>
              <a:t>Briefly describe how your structure has changed over time, if applicable.</a:t>
            </a:r>
          </a:p>
          <a:p>
            <a:endParaRPr lang="en-US" dirty="0"/>
          </a:p>
        </p:txBody>
      </p:sp>
      <p:sp>
        <p:nvSpPr>
          <p:cNvPr id="4" name="Slide Number Placeholder 3"/>
          <p:cNvSpPr>
            <a:spLocks noGrp="1"/>
          </p:cNvSpPr>
          <p:nvPr>
            <p:ph type="sldNum" sz="quarter" idx="10"/>
          </p:nvPr>
        </p:nvSpPr>
        <p:spPr/>
        <p:txBody>
          <a:bodyPr/>
          <a:lstStyle/>
          <a:p>
            <a:fld id="{0A4A68C1-77D5-4D82-B9C0-6662861626F4}" type="slidenum">
              <a:rPr lang="en-US" smtClean="0"/>
              <a:t>41</a:t>
            </a:fld>
            <a:endParaRPr lang="en-US" dirty="0"/>
          </a:p>
        </p:txBody>
      </p:sp>
    </p:spTree>
    <p:extLst>
      <p:ext uri="{BB962C8B-B14F-4D97-AF65-F5344CB8AC3E}">
        <p14:creationId xmlns:p14="http://schemas.microsoft.com/office/powerpoint/2010/main" val="1029019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D79418-37EB-4378-AD22-89DBB000B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987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a:t>
            </a:r>
            <a:r>
              <a:rPr lang="en-US" altLang="en-US" dirty="0"/>
              <a:t>In 2016, Kansas was awarded funds to address cancer survivorship. KCP members were involved in the following activities.</a:t>
            </a:r>
          </a:p>
          <a:p>
            <a:pPr marL="171450" indent="-171450">
              <a:buFont typeface="Arial" panose="020B0604020202020204" pitchFamily="34" charset="0"/>
              <a:buChar char="•"/>
            </a:pPr>
            <a:r>
              <a:rPr lang="en-US" altLang="en-US" dirty="0"/>
              <a:t>In person primary care survivorship training for primary care clinic teams</a:t>
            </a:r>
          </a:p>
          <a:p>
            <a:pPr marL="171450" indent="-171450">
              <a:buFont typeface="Arial" panose="020B0604020202020204" pitchFamily="34" charset="0"/>
              <a:buChar char="•"/>
            </a:pPr>
            <a:r>
              <a:rPr lang="en-US" altLang="en-US" dirty="0"/>
              <a:t>Collection and dissemination of BRFSS data about cancer survivorship in Kansas</a:t>
            </a:r>
          </a:p>
          <a:p>
            <a:pPr marL="171450" indent="-171450">
              <a:buFont typeface="Arial" panose="020B0604020202020204" pitchFamily="34" charset="0"/>
              <a:buChar char="•"/>
            </a:pPr>
            <a:r>
              <a:rPr lang="en-US" altLang="en-US" dirty="0"/>
              <a:t>Development and delivery of wellness programs for survivors, including programs that continue today. Programs include Cancer Connections virtual education series which features content experts/KCP members, LIVESTRONG at the YMCA, and the Chronic Disease Self-Management Program.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D79418-37EB-4378-AD22-89DBB000B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219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D79418-37EB-4378-AD22-89DBB000B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008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KCP action plans were developed to address gaps in strategies that haven’t been implemented yet.</a:t>
            </a:r>
          </a:p>
          <a:p>
            <a:endParaRPr lang="en-US" dirty="0"/>
          </a:p>
          <a:p>
            <a:pPr marL="285750" indent="-285750">
              <a:buFont typeface="Arial" panose="020B0604020202020204" pitchFamily="34" charset="0"/>
              <a:buChar char="•"/>
            </a:pPr>
            <a:r>
              <a:rPr lang="en-US" dirty="0"/>
              <a:t>Develop and disseminate an exemplary on patient navigation and transportation to cancer treatment in North Central Kansas</a:t>
            </a:r>
          </a:p>
          <a:p>
            <a:pPr marL="285750" indent="-285750">
              <a:buFont typeface="Arial" panose="020B0604020202020204" pitchFamily="34" charset="0"/>
              <a:buChar char="•"/>
            </a:pPr>
            <a:r>
              <a:rPr lang="en-US" dirty="0"/>
              <a:t>Encourage the standardization and regular use of a screening tool for food insecurity among cancer patients</a:t>
            </a:r>
          </a:p>
          <a:p>
            <a:pPr marL="285750" indent="-285750">
              <a:buFont typeface="Arial" panose="020B0604020202020204" pitchFamily="34" charset="0"/>
              <a:buChar char="•"/>
            </a:pPr>
            <a:r>
              <a:rPr lang="en-US" dirty="0"/>
              <a:t>Increase colorectal, breast, and cervical cancer screening within the worksite sector</a:t>
            </a:r>
          </a:p>
          <a:p>
            <a:pPr marL="285750" indent="-285750">
              <a:buFont typeface="Arial" panose="020B0604020202020204" pitchFamily="34" charset="0"/>
              <a:buChar char="•"/>
            </a:pPr>
            <a:r>
              <a:rPr lang="en-US" dirty="0"/>
              <a:t>Increase colorectal, breast, and cervical cancer screening at the clinic level</a:t>
            </a:r>
          </a:p>
          <a:p>
            <a:pPr marL="285750" indent="-285750">
              <a:buFont typeface="Arial" panose="020B0604020202020204" pitchFamily="34" charset="0"/>
              <a:buChar char="•"/>
            </a:pPr>
            <a:r>
              <a:rPr lang="en-US" dirty="0"/>
              <a:t>Increase participation in survivor wellness programs available in the state by cross-promotion and referral among KCP member organizations</a:t>
            </a:r>
          </a:p>
          <a:p>
            <a:pPr marL="285750" indent="-285750">
              <a:buFont typeface="Arial" panose="020B0604020202020204" pitchFamily="34" charset="0"/>
              <a:buChar char="•"/>
            </a:pPr>
            <a:r>
              <a:rPr lang="en-US" dirty="0"/>
              <a:t>Promote availability of free FIT testing in NC Kansas</a:t>
            </a:r>
          </a:p>
          <a:p>
            <a:pPr marL="285750" indent="-285750">
              <a:buFont typeface="Arial" panose="020B0604020202020204" pitchFamily="34" charset="0"/>
              <a:buChar char="•"/>
            </a:pPr>
            <a:r>
              <a:rPr lang="en-US" dirty="0"/>
              <a:t>Coordinate events and classes for lung cancer awareness and tobacco cessation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D79418-37EB-4378-AD22-89DBB000B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615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D79418-37EB-4378-AD22-89DBB000B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584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State plans over the years</a:t>
            </a:r>
          </a:p>
          <a:p>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t>47</a:t>
            </a:fld>
            <a:endParaRPr lang="en-US" dirty="0"/>
          </a:p>
        </p:txBody>
      </p:sp>
    </p:spTree>
    <p:extLst>
      <p:ext uri="{BB962C8B-B14F-4D97-AF65-F5344CB8AC3E}">
        <p14:creationId xmlns:p14="http://schemas.microsoft.com/office/powerpoint/2010/main" val="1456690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D79418-37EB-4378-AD22-89DBB000B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26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to presenter: </a:t>
            </a:r>
          </a:p>
          <a:p>
            <a:r>
              <a:rPr lang="en-US" b="0" i="1" dirty="0">
                <a:latin typeface="Segoe UI" panose="020B0502040204020203" pitchFamily="34" charset="0"/>
                <a:cs typeface="Segoe UI" panose="020B0502040204020203" pitchFamily="34" charset="0"/>
              </a:rPr>
              <a:t>Description of what you learned in your own words on one side.</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Include information about the topic </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Details about the topic will also be helpful here.  </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Tell the story of your learning experience.  Just like a story there should always be a beginning, middle and an end.</a:t>
            </a:r>
          </a:p>
          <a:p>
            <a:r>
              <a:rPr lang="en-US" b="0" i="1" dirty="0">
                <a:latin typeface="Segoe UI" panose="020B0502040204020203" pitchFamily="34" charset="0"/>
                <a:cs typeface="Segoe UI" panose="020B0502040204020203" pitchFamily="34" charset="0"/>
              </a:rPr>
              <a:t>On the other side, you can add a graphic that provides evidence of what you learned.</a:t>
            </a:r>
          </a:p>
          <a:p>
            <a:endParaRPr lang="en-US" dirty="0"/>
          </a:p>
          <a:p>
            <a:r>
              <a:rPr lang="en-US" dirty="0"/>
              <a:t>Feel free to use more than one slide to reflect upon your process.  It also helps to add some video of your process.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D79418-37EB-4378-AD22-89DBB000B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36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to presenter: </a:t>
            </a:r>
          </a:p>
          <a:p>
            <a:r>
              <a:rPr lang="en-US" b="0" i="1" dirty="0">
                <a:latin typeface="Segoe UI" panose="020B0502040204020203" pitchFamily="34" charset="0"/>
                <a:cs typeface="Segoe UI" panose="020B0502040204020203" pitchFamily="34" charset="0"/>
              </a:rPr>
              <a:t>Description of what you learned in your own words on one side.</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Include information about the topic </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Details about the topic will also be helpful here.  </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Tell the story of your learning experience.  Just like a story there should always be a beginning, middle and an end.</a:t>
            </a:r>
          </a:p>
          <a:p>
            <a:r>
              <a:rPr lang="en-US" b="0" i="1" dirty="0">
                <a:latin typeface="Segoe UI" panose="020B0502040204020203" pitchFamily="34" charset="0"/>
                <a:cs typeface="Segoe UI" panose="020B0502040204020203" pitchFamily="34" charset="0"/>
              </a:rPr>
              <a:t>On the other side, you can add a graphic that provides evidence of what you learned.</a:t>
            </a:r>
          </a:p>
          <a:p>
            <a:endParaRPr lang="en-US" dirty="0"/>
          </a:p>
          <a:p>
            <a:r>
              <a:rPr lang="en-US" dirty="0"/>
              <a:t>Feel free to use more than one slide to reflect upon your process.  It also helps to add some video of your process.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D79418-37EB-4378-AD22-89DBB000B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233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to presenter: </a:t>
            </a:r>
          </a:p>
          <a:p>
            <a:r>
              <a:rPr lang="en-US" b="0" i="1" dirty="0">
                <a:latin typeface="Segoe UI" panose="020B0502040204020203" pitchFamily="34" charset="0"/>
                <a:cs typeface="Segoe UI" panose="020B0502040204020203" pitchFamily="34" charset="0"/>
              </a:rPr>
              <a:t>Description of what you learned in your own words on one side.</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Include information about the topic </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Details about the topic will also be helpful here.  </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Tell the story of your learning experience.  Just like a story there should always be a beginning, middle and an end.</a:t>
            </a:r>
          </a:p>
          <a:p>
            <a:r>
              <a:rPr lang="en-US" b="0" i="1" dirty="0">
                <a:latin typeface="Segoe UI" panose="020B0502040204020203" pitchFamily="34" charset="0"/>
                <a:cs typeface="Segoe UI" panose="020B0502040204020203" pitchFamily="34" charset="0"/>
              </a:rPr>
              <a:t>On the other side, you can add a graphic that provides evidence of what you learned.</a:t>
            </a:r>
          </a:p>
          <a:p>
            <a:endParaRPr lang="en-US" dirty="0"/>
          </a:p>
          <a:p>
            <a:r>
              <a:rPr lang="en-US" dirty="0"/>
              <a:t>Feel free to use more than one slide to reflect upon your process.  It also helps to add some video of your process.</a:t>
            </a:r>
          </a:p>
          <a:p>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t>3</a:t>
            </a:fld>
            <a:endParaRPr lang="en-US" dirty="0"/>
          </a:p>
        </p:txBody>
      </p:sp>
    </p:spTree>
    <p:extLst>
      <p:ext uri="{BB962C8B-B14F-4D97-AF65-F5344CB8AC3E}">
        <p14:creationId xmlns:p14="http://schemas.microsoft.com/office/powerpoint/2010/main" val="352591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509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25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aseline="0" dirty="0">
                <a:ea typeface="ＭＳ Ｐゴシック" pitchFamily="34" charset="-128"/>
              </a:rPr>
              <a:t>M</a:t>
            </a:r>
            <a:r>
              <a:rPr lang="en-US" dirty="0">
                <a:ea typeface="ＭＳ Ｐゴシック" pitchFamily="34" charset="-128"/>
              </a:rPr>
              <a:t>ultiple</a:t>
            </a:r>
            <a:r>
              <a:rPr lang="en-US" baseline="0" dirty="0">
                <a:ea typeface="ＭＳ Ｐゴシック" pitchFamily="34" charset="-128"/>
              </a:rPr>
              <a:t> factors influence decision making in public health, as illustrated on this slide. These include the best available research evidences. Which of these evidences would work with our population of interest? Are there available resources to implement these EBP? What about the environmental and organizational context?</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219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ea typeface="ＭＳ Ｐゴシック" pitchFamily="34" charset="-128"/>
              </a:rPr>
              <a:t>This is the framework that the EVPH revolves around. It starts with Assessing the community needs, quantifying the problem, issuing a brief statement, determining the evidence based strategies, prioritizing the policies and options, developing and implementing an action plan, and evaluating the program or policies.</a:t>
            </a:r>
            <a:endParaRPr lang="en-US" baseline="0" dirty="0">
              <a:ea typeface="ＭＳ Ｐゴシック" pitchFamily="34" charset="-128"/>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889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Using a combination of data sources (quantitative and qualitative) will provide a richer assessment. We will get baseline data, evaluation of the available resources, and engage the community in the assessment process.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583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Assessing the community covers different circles: the individual, interpersonal, organizational, community, and on the level of the policies.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976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quantify the issue employing epidemiological methods and the available public health surveillance systems.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550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665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913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CPSTF was established by the U.S. Department of Health and Human Services (DHHS) in 1996 to develop guidance on which community-based health promotion and disease prevention intervention approaches work and which do not work, based on available scientific evidence. The Centers for Disease Control and Prevention (CDC) is the DHHS agency that provides the CPSTF with technical and administrative support.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Guide to Clinical Preventive Services contains the </a:t>
            </a:r>
            <a:r>
              <a:rPr lang="en-US" sz="1200" b="0" i="0" u="sng" kern="1200" dirty="0">
                <a:solidFill>
                  <a:schemeClr val="tx1"/>
                </a:solidFill>
                <a:effectLst/>
                <a:latin typeface="+mn-lt"/>
                <a:ea typeface="+mn-ea"/>
                <a:cs typeface="+mn-cs"/>
                <a:hlinkClick r:id="rId3"/>
              </a:rPr>
              <a:t>U.S. Preventive Services Task Force (USPSTF)</a:t>
            </a:r>
            <a:r>
              <a:rPr lang="en-US" sz="1200" b="0" i="0" kern="1200" dirty="0">
                <a:solidFill>
                  <a:schemeClr val="tx1"/>
                </a:solidFill>
                <a:effectLst/>
                <a:latin typeface="+mn-lt"/>
                <a:ea typeface="+mn-ea"/>
                <a:cs typeface="+mn-cs"/>
              </a:rPr>
              <a:t>  recommendations on the use of screening, counseling, and other preventive services that are typically delivered in primary care settings. The USPSTF, an independent panel of experts supported by the Agency for Healthcare Research and Quality (AHRQ), makes recommendations based on systematic reviews of the evidence related to the benefits and potential harms of clinical preventive services.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044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r>
              <a:rPr lang="en-US" i="1" dirty="0"/>
              <a:t>What is your purpose for sharing this reflection</a:t>
            </a:r>
            <a:r>
              <a:rPr lang="en-US" i="1" baseline="0" dirty="0"/>
              <a:t>?</a:t>
            </a:r>
          </a:p>
          <a:p>
            <a:r>
              <a:rPr lang="en-US" i="1" baseline="0" dirty="0"/>
              <a:t>Is it at the end of a unit or project?  </a:t>
            </a:r>
          </a:p>
          <a:p>
            <a:r>
              <a:rPr lang="en-US" i="1" baseline="0" dirty="0"/>
              <a:t>Are you sharing this reflection, at the attainment of a learning goal you set for yourself?  </a:t>
            </a:r>
          </a:p>
          <a:p>
            <a:r>
              <a:rPr lang="en-US" i="1" baseline="0" dirty="0"/>
              <a:t>Is it at the end of a course?  </a:t>
            </a:r>
          </a:p>
          <a:p>
            <a:endParaRPr lang="en-US" baseline="0" dirty="0"/>
          </a:p>
          <a:p>
            <a:r>
              <a:rPr lang="en-US" baseline="0" dirty="0"/>
              <a:t>State your purpose for the reflection or even the purpose of the learning experience or learning goal.  Be clear and be specific in stating your purpose.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D79418-37EB-4378-AD22-89DBB000B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657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521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616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787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566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307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019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078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143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30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856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to presenter: </a:t>
            </a:r>
          </a:p>
          <a:p>
            <a:r>
              <a:rPr lang="en-US" b="0" i="1" dirty="0">
                <a:latin typeface="Segoe UI" panose="020B0502040204020203" pitchFamily="34" charset="0"/>
                <a:cs typeface="Segoe UI" panose="020B0502040204020203" pitchFamily="34" charset="0"/>
              </a:rPr>
              <a:t>Description of what you learned in your own words on one side.</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Include information about the topic </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Details about the topic will also be helpful here.  </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Tell the story of your learning experience.  Just like a story there should always be a beginning, middle and an end.</a:t>
            </a:r>
          </a:p>
          <a:p>
            <a:r>
              <a:rPr lang="en-US" b="0" i="1" dirty="0">
                <a:latin typeface="Segoe UI" panose="020B0502040204020203" pitchFamily="34" charset="0"/>
                <a:cs typeface="Segoe UI" panose="020B0502040204020203" pitchFamily="34" charset="0"/>
              </a:rPr>
              <a:t>On the other side, you can add a graphic that provides evidence of what you learned.</a:t>
            </a:r>
          </a:p>
          <a:p>
            <a:endParaRPr lang="en-US" dirty="0"/>
          </a:p>
          <a:p>
            <a:r>
              <a:rPr lang="en-US" dirty="0"/>
              <a:t>Feel free to use more than one slide to reflect upon your process.  It also helps to add some video of your process.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D79418-37EB-4378-AD22-89DBB000B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20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098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table shows that there is a disparity in breast cancer screening rates among women living in rural counties as well as among uninsured, less educated, and lower income women.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BABEC-0A3F-4DC5-99A4-5BB89CD97D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3688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to presenter: </a:t>
            </a:r>
          </a:p>
          <a:p>
            <a:r>
              <a:rPr lang="en-US" b="0" i="1" dirty="0">
                <a:latin typeface="Segoe UI" panose="020B0502040204020203" pitchFamily="34" charset="0"/>
                <a:cs typeface="Segoe UI" panose="020B0502040204020203" pitchFamily="34" charset="0"/>
              </a:rPr>
              <a:t>Description of what you learned in your own words on one side.</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Include information about the topic </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Details about the topic will also be helpful here.  </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Tell the story of your learning experience.  Just like a story there should always be a beginning, middle and an end.</a:t>
            </a:r>
          </a:p>
          <a:p>
            <a:r>
              <a:rPr lang="en-US" b="0" i="1" dirty="0">
                <a:latin typeface="Segoe UI" panose="020B0502040204020203" pitchFamily="34" charset="0"/>
                <a:cs typeface="Segoe UI" panose="020B0502040204020203" pitchFamily="34" charset="0"/>
              </a:rPr>
              <a:t>On the other side, you can add a graphic that provides evidence of what you learned.</a:t>
            </a:r>
          </a:p>
          <a:p>
            <a:endParaRPr lang="en-US" dirty="0"/>
          </a:p>
          <a:p>
            <a:r>
              <a:rPr lang="en-US" dirty="0"/>
              <a:t>Feel free to use more than one slide to reflect upon your process.  It also helps to add some video of your process.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D79418-37EB-4378-AD22-89DBB000B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6914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to presenter: </a:t>
            </a:r>
          </a:p>
          <a:p>
            <a:r>
              <a:rPr lang="en-US" b="0" i="1" dirty="0">
                <a:latin typeface="Segoe UI" panose="020B0502040204020203" pitchFamily="34" charset="0"/>
                <a:cs typeface="Segoe UI" panose="020B0502040204020203" pitchFamily="34" charset="0"/>
              </a:rPr>
              <a:t>Description of what you learned in your own words on one side.</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Include information about the topic </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Details about the topic will also be helpful here.  </a:t>
            </a:r>
          </a:p>
          <a:p>
            <a:pPr marL="171450" indent="-171450">
              <a:buFont typeface="Arial" panose="020B0604020202020204" pitchFamily="34" charset="0"/>
              <a:buChar char="•"/>
            </a:pPr>
            <a:r>
              <a:rPr lang="en-US" b="0" i="1" dirty="0">
                <a:latin typeface="Segoe UI" panose="020B0502040204020203" pitchFamily="34" charset="0"/>
                <a:cs typeface="Segoe UI" panose="020B0502040204020203" pitchFamily="34" charset="0"/>
              </a:rPr>
              <a:t>Tell the story of your learning experience.  Just like a story there should always be a beginning, middle and an end.</a:t>
            </a:r>
          </a:p>
          <a:p>
            <a:r>
              <a:rPr lang="en-US" b="0" i="1" dirty="0">
                <a:latin typeface="Segoe UI" panose="020B0502040204020203" pitchFamily="34" charset="0"/>
                <a:cs typeface="Segoe UI" panose="020B0502040204020203" pitchFamily="34" charset="0"/>
              </a:rPr>
              <a:t>On the other side, you can add a graphic that provides evidence of what you learned.</a:t>
            </a:r>
          </a:p>
          <a:p>
            <a:endParaRPr lang="en-US" dirty="0"/>
          </a:p>
          <a:p>
            <a:r>
              <a:rPr lang="en-US" dirty="0"/>
              <a:t>Feel free to use more than one slide to reflect upon your process.  It also helps to add some video of your process.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D79418-37EB-4378-AD22-89DBB000B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25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CFF430-1FDC-44C1-A436-326D91851E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888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r>
              <a:rPr lang="en-US" i="1" dirty="0"/>
              <a:t>What is your purpose for sharing this reflection</a:t>
            </a:r>
            <a:r>
              <a:rPr lang="en-US" i="1" baseline="0" dirty="0"/>
              <a:t>?</a:t>
            </a:r>
          </a:p>
          <a:p>
            <a:r>
              <a:rPr lang="en-US" i="1" baseline="0" dirty="0"/>
              <a:t>Is it at the end of a unit or project?  </a:t>
            </a:r>
          </a:p>
          <a:p>
            <a:r>
              <a:rPr lang="en-US" i="1" baseline="0" dirty="0"/>
              <a:t>Are you sharing this reflection, at the attainment of a learning goal you set for yourself?  </a:t>
            </a:r>
          </a:p>
          <a:p>
            <a:r>
              <a:rPr lang="en-US" i="1" baseline="0" dirty="0"/>
              <a:t>Is it at the end of a course?  </a:t>
            </a:r>
          </a:p>
          <a:p>
            <a:endParaRPr lang="en-US" baseline="0" dirty="0"/>
          </a:p>
          <a:p>
            <a:r>
              <a:rPr lang="en-US" baseline="0" dirty="0"/>
              <a:t>State your purpose for the reflection or even the purpose of the learning experience or learning goal.  Be clear and be specific in stating your purpose.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D79418-37EB-4378-AD22-89DBB000B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27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KCP is a network of cancer prevention and control stakeholders whose goal and purpose is to enact</a:t>
            </a:r>
            <a:r>
              <a:rPr lang="en-US" altLang="en-US" sz="1200" dirty="0">
                <a:solidFill>
                  <a:srgbClr val="0099CC"/>
                </a:solidFill>
              </a:rPr>
              <a:t> an integrated approach to reducing cancer incidence, morbidity and mortality through prevention, early detection, survivorship and quality of life. </a:t>
            </a:r>
            <a:endParaRPr lang="en-US" b="1" dirty="0"/>
          </a:p>
        </p:txBody>
      </p:sp>
      <p:sp>
        <p:nvSpPr>
          <p:cNvPr id="4" name="Slide Number Placeholder 3"/>
          <p:cNvSpPr>
            <a:spLocks noGrp="1"/>
          </p:cNvSpPr>
          <p:nvPr>
            <p:ph type="sldNum" sz="quarter" idx="10"/>
          </p:nvPr>
        </p:nvSpPr>
        <p:spPr/>
        <p:txBody>
          <a:bodyPr/>
          <a:lstStyle/>
          <a:p>
            <a:fld id="{D5D79418-37EB-4378-AD22-89DBB000B0DA}" type="slidenum">
              <a:rPr lang="en-US" smtClean="0"/>
              <a:t>38</a:t>
            </a:fld>
            <a:endParaRPr lang="en-US" dirty="0"/>
          </a:p>
        </p:txBody>
      </p:sp>
    </p:spTree>
    <p:extLst>
      <p:ext uri="{BB962C8B-B14F-4D97-AF65-F5344CB8AC3E}">
        <p14:creationId xmlns:p14="http://schemas.microsoft.com/office/powerpoint/2010/main" val="629571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r>
              <a:rPr lang="en-US" dirty="0"/>
              <a:t>KCP began in 1999 with about 20 individuals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Support came from Centers for Disease Control and Prevention to develop a state plan for cancer control. CDC provides this support to U.S. states, tribes and territories for the purposes of convening cancer stakeholders and instigating actions for prevention, screening and treatment. Dr. Gary Doolittle and Peggy Johnson were the first Chair and Co-Chair. Peggy is with us today. Dr. Doolittle is still involved and he co-chairs the Health Equity workgroup.</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D79418-37EB-4378-AD22-89DBB000B0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226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State plans over the years</a:t>
            </a:r>
          </a:p>
          <a:p>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t>40</a:t>
            </a:fld>
            <a:endParaRPr lang="en-US" dirty="0"/>
          </a:p>
        </p:txBody>
      </p:sp>
    </p:spTree>
    <p:extLst>
      <p:ext uri="{BB962C8B-B14F-4D97-AF65-F5344CB8AC3E}">
        <p14:creationId xmlns:p14="http://schemas.microsoft.com/office/powerpoint/2010/main" val="4262110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1.jp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16D6166-2B42-4F11-BAA6-8ABAE1BE810C}" type="datetimeFigureOut">
              <a:rPr lang="en-US" noProof="0" smtClean="0"/>
              <a:t>2/10/2020</a:t>
            </a:fld>
            <a:endParaRPr lang="en-US" noProof="0"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noProof="0" dirty="0"/>
              <a:t>Add a footer</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E3FA76C-C565-46B6-8652-D75785E2521F}" type="slidenum">
              <a:rPr lang="en-US" noProof="0" smtClean="0"/>
              <a:t>‹#›</a:t>
            </a:fld>
            <a:endParaRPr lang="en-US" noProof="0"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A2C99D1-A2C0-4636-A79B-4721417CAB9B}"/>
              </a:ext>
            </a:extLst>
          </p:cNvPr>
          <p:cNvGrpSpPr/>
          <p:nvPr userDrawn="1"/>
        </p:nvGrpSpPr>
        <p:grpSpPr bwMode="ltGray">
          <a:xfrm>
            <a:off x="7232499" y="-159283"/>
            <a:ext cx="4959501" cy="5525761"/>
            <a:chOff x="7232499" y="-159283"/>
            <a:chExt cx="4959501" cy="5525761"/>
          </a:xfrm>
          <a:solidFill>
            <a:srgbClr val="76280B">
              <a:alpha val="60000"/>
            </a:srgbClr>
          </a:solidFill>
        </p:grpSpPr>
        <p:pic>
          <p:nvPicPr>
            <p:cNvPr id="10" name="Graphic 9" descr="Single gear">
              <a:extLst>
                <a:ext uri="{FF2B5EF4-FFF2-40B4-BE49-F238E27FC236}">
                  <a16:creationId xmlns:a16="http://schemas.microsoft.com/office/drawing/2014/main" id="{9D3C2495-63C6-4E15-B6D5-4E233E3C3EE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1" name="Graphic 10" descr="Single gear">
              <a:extLst>
                <a:ext uri="{FF2B5EF4-FFF2-40B4-BE49-F238E27FC236}">
                  <a16:creationId xmlns:a16="http://schemas.microsoft.com/office/drawing/2014/main" id="{DE28EA7D-49A7-4F3E-B398-D7F8BEA4B1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2" name="Graphic 11" descr="Single gear">
              <a:extLst>
                <a:ext uri="{FF2B5EF4-FFF2-40B4-BE49-F238E27FC236}">
                  <a16:creationId xmlns:a16="http://schemas.microsoft.com/office/drawing/2014/main" id="{D68AEC42-E59D-4658-910E-6580BD5BB95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486478"/>
              <a:ext cx="2880000" cy="2880000"/>
            </a:xfrm>
            <a:prstGeom prst="rect">
              <a:avLst/>
            </a:prstGeom>
          </p:spPr>
        </p:pic>
        <p:pic>
          <p:nvPicPr>
            <p:cNvPr id="13" name="Graphic 12" descr="Single gear">
              <a:extLst>
                <a:ext uri="{FF2B5EF4-FFF2-40B4-BE49-F238E27FC236}">
                  <a16:creationId xmlns:a16="http://schemas.microsoft.com/office/drawing/2014/main" id="{7B55F9E1-C781-4788-8AC6-C3126560C1D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sp>
        <p:nvSpPr>
          <p:cNvPr id="14" name="Rectangle 13">
            <a:extLst>
              <a:ext uri="{FF2B5EF4-FFF2-40B4-BE49-F238E27FC236}">
                <a16:creationId xmlns:a16="http://schemas.microsoft.com/office/drawing/2014/main" id="{2A507EBB-7614-46C8-929B-6E95B8E10854}"/>
              </a:ext>
            </a:extLst>
          </p:cNvPr>
          <p:cNvSpPr/>
          <p:nvPr userDrawn="1"/>
        </p:nvSpPr>
        <p:spPr>
          <a:xfrm>
            <a:off x="0" y="2590078"/>
            <a:ext cx="1602997" cy="1660332"/>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734B2A6E-E525-4070-8DB5-D15401158B4B}"/>
              </a:ext>
            </a:extLst>
          </p:cNvPr>
          <p:cNvSpPr/>
          <p:nvPr userDrawn="1"/>
        </p:nvSpPr>
        <p:spPr>
          <a:xfrm>
            <a:off x="10606797" y="2590077"/>
            <a:ext cx="1602997" cy="1660331"/>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94231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6D6166-2B42-4F11-BAA6-8ABAE1BE810C}" type="datetimeFigureOut">
              <a:rPr lang="en-US" noProof="0" smtClean="0"/>
              <a:t>2/10/2020</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1921526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6D6166-2B42-4F11-BAA6-8ABAE1BE810C}" type="datetimeFigureOut">
              <a:rPr lang="en-US" noProof="0" smtClean="0"/>
              <a:t>2/10/2020</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p:txBody>
          <a:body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3400046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3 Colum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1F89FDF-9788-47AD-B230-0314E7C8D087}"/>
              </a:ext>
            </a:extLst>
          </p:cNvPr>
          <p:cNvGrpSpPr/>
          <p:nvPr userDrawn="1"/>
        </p:nvGrpSpPr>
        <p:grpSpPr>
          <a:xfrm rot="10800000">
            <a:off x="99308" y="75467"/>
            <a:ext cx="5378800" cy="5588856"/>
            <a:chOff x="-424090" y="303112"/>
            <a:chExt cx="5378800" cy="5588856"/>
          </a:xfrm>
          <a:solidFill>
            <a:srgbClr val="F6BF73">
              <a:alpha val="30196"/>
            </a:srgbClr>
          </a:solidFill>
        </p:grpSpPr>
        <p:pic>
          <p:nvPicPr>
            <p:cNvPr id="19" name="Graphic 18" descr="Single gear">
              <a:extLst>
                <a:ext uri="{FF2B5EF4-FFF2-40B4-BE49-F238E27FC236}">
                  <a16:creationId xmlns:a16="http://schemas.microsoft.com/office/drawing/2014/main" id="{9CD6B783-A97E-437E-B4E2-F7D761F0A2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20" name="Graphic 19" descr="Single gear">
              <a:extLst>
                <a:ext uri="{FF2B5EF4-FFF2-40B4-BE49-F238E27FC236}">
                  <a16:creationId xmlns:a16="http://schemas.microsoft.com/office/drawing/2014/main" id="{4699BB72-0480-4165-8D15-316CEED8CE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21" name="Graphic 20" descr="Single gear">
              <a:extLst>
                <a:ext uri="{FF2B5EF4-FFF2-40B4-BE49-F238E27FC236}">
                  <a16:creationId xmlns:a16="http://schemas.microsoft.com/office/drawing/2014/main" id="{685C07D9-1911-4085-8555-C992A61B10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22" name="Graphic 21" descr="Single gear">
              <a:extLst>
                <a:ext uri="{FF2B5EF4-FFF2-40B4-BE49-F238E27FC236}">
                  <a16:creationId xmlns:a16="http://schemas.microsoft.com/office/drawing/2014/main" id="{D621B3C3-2371-4ED0-BC1D-87AABF852B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23" name="Graphic 22" descr="Single gear">
              <a:extLst>
                <a:ext uri="{FF2B5EF4-FFF2-40B4-BE49-F238E27FC236}">
                  <a16:creationId xmlns:a16="http://schemas.microsoft.com/office/drawing/2014/main" id="{D7D15287-50FE-4441-BA06-D454D73F7E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076" y="1970240"/>
            <a:ext cx="10437812" cy="321164"/>
          </a:xfrm>
          <a:prstGeom prst="rect">
            <a:avLst/>
          </a:prstGeom>
        </p:spPr>
      </p:pic>
      <p:pic>
        <p:nvPicPr>
          <p:cNvPr id="14" name="Picture 13"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175260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3077"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3" name="Date Placeholder 2"/>
          <p:cNvSpPr>
            <a:spLocks noGrp="1"/>
          </p:cNvSpPr>
          <p:nvPr>
            <p:ph type="dt" sz="half" idx="10"/>
          </p:nvPr>
        </p:nvSpPr>
        <p:spPr>
          <a:xfrm>
            <a:off x="8989256" y="5936187"/>
            <a:ext cx="2743200" cy="365125"/>
          </a:xfrm>
        </p:spPr>
        <p:txBody>
          <a:bodyPr/>
          <a:lstStyle/>
          <a:p>
            <a:fld id="{616D6166-2B42-4F11-BAA6-8ABAE1BE810C}" type="datetimeFigureOut">
              <a:rPr lang="en-US" noProof="0" smtClean="0"/>
              <a:t>2/10/2020</a:t>
            </a:fld>
            <a:endParaRPr lang="en-US" noProof="0" dirty="0"/>
          </a:p>
        </p:txBody>
      </p:sp>
      <p:sp>
        <p:nvSpPr>
          <p:cNvPr id="4" name="Footer Placeholder 3"/>
          <p:cNvSpPr>
            <a:spLocks noGrp="1"/>
          </p:cNvSpPr>
          <p:nvPr>
            <p:ph type="ftr" sz="quarter" idx="11"/>
          </p:nvPr>
        </p:nvSpPr>
        <p:spPr>
          <a:xfrm>
            <a:off x="2118596" y="5936188"/>
            <a:ext cx="6870660" cy="365125"/>
          </a:xfrm>
        </p:spPr>
        <p:txBody>
          <a:bodyPr/>
          <a:lstStyle/>
          <a:p>
            <a:r>
              <a:rPr lang="en-US" noProof="0" dirty="0"/>
              <a:t>Add a footer</a:t>
            </a:r>
          </a:p>
        </p:txBody>
      </p:sp>
      <p:sp>
        <p:nvSpPr>
          <p:cNvPr id="5" name="Slide Number Placeholder 4"/>
          <p:cNvSpPr>
            <a:spLocks noGrp="1"/>
          </p:cNvSpPr>
          <p:nvPr>
            <p:ph type="sldNum" sz="quarter" idx="12"/>
          </p:nvPr>
        </p:nvSpPr>
        <p:spPr>
          <a:xfrm>
            <a:off x="140493" y="748304"/>
            <a:ext cx="1154151" cy="1090789"/>
          </a:xfrm>
        </p:spPr>
        <p:txBody>
          <a:bodyPr/>
          <a:lstStyle/>
          <a:p>
            <a:fld id="{9E3FA76C-C565-46B6-8652-D75785E2521F}" type="slidenum">
              <a:rPr lang="en-US" noProof="0" smtClean="0"/>
              <a:t>‹#›</a:t>
            </a:fld>
            <a:endParaRPr lang="en-US" noProof="0" dirty="0"/>
          </a:p>
        </p:txBody>
      </p:sp>
      <p:cxnSp>
        <p:nvCxnSpPr>
          <p:cNvPr id="33" name="Straight Connector 32">
            <a:extLst>
              <a:ext uri="{FF2B5EF4-FFF2-40B4-BE49-F238E27FC236}">
                <a16:creationId xmlns:a16="http://schemas.microsoft.com/office/drawing/2014/main" id="{2664D24B-EA78-4E18-9226-569365267E5E}"/>
              </a:ext>
            </a:extLst>
          </p:cNvPr>
          <p:cNvCxnSpPr/>
          <p:nvPr userDrawn="1"/>
        </p:nvCxnSpPr>
        <p:spPr>
          <a:xfrm>
            <a:off x="85711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5BE17E03-04A7-46ED-8623-88DFFD7E30B0}"/>
              </a:ext>
            </a:extLst>
          </p:cNvPr>
          <p:cNvSpPr txBox="1">
            <a:spLocks/>
          </p:cNvSpPr>
          <p:nvPr userDrawn="1"/>
        </p:nvSpPr>
        <p:spPr>
          <a:xfrm>
            <a:off x="2106131" y="790252"/>
            <a:ext cx="3060802"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endParaRPr lang="en-US" sz="2400" noProof="0" dirty="0"/>
          </a:p>
        </p:txBody>
      </p:sp>
      <p:cxnSp>
        <p:nvCxnSpPr>
          <p:cNvPr id="38" name="Straight Connector 37">
            <a:extLst>
              <a:ext uri="{FF2B5EF4-FFF2-40B4-BE49-F238E27FC236}">
                <a16:creationId xmlns:a16="http://schemas.microsoft.com/office/drawing/2014/main" id="{A3840076-AFCB-4C84-8E23-85DAD3CBEF3E}"/>
              </a:ext>
            </a:extLst>
          </p:cNvPr>
          <p:cNvCxnSpPr/>
          <p:nvPr userDrawn="1"/>
        </p:nvCxnSpPr>
        <p:spPr>
          <a:xfrm>
            <a:off x="52945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1" name="Title 50">
            <a:extLst>
              <a:ext uri="{FF2B5EF4-FFF2-40B4-BE49-F238E27FC236}">
                <a16:creationId xmlns:a16="http://schemas.microsoft.com/office/drawing/2014/main" id="{BBA20603-8433-4B38-976F-F18CF78D6BF9}"/>
              </a:ext>
            </a:extLst>
          </p:cNvPr>
          <p:cNvSpPr>
            <a:spLocks noGrp="1"/>
          </p:cNvSpPr>
          <p:nvPr>
            <p:ph type="title"/>
          </p:nvPr>
        </p:nvSpPr>
        <p:spPr>
          <a:xfrm>
            <a:off x="2106132" y="735087"/>
            <a:ext cx="3060802" cy="1080938"/>
          </a:xfrm>
        </p:spPr>
        <p:txBody>
          <a:bodyPr anchor="ctr" anchorCtr="0"/>
          <a:lstStyle>
            <a:lvl1pPr algn="ctr">
              <a:defRPr/>
            </a:lvl1pPr>
          </a:lstStyle>
          <a:p>
            <a:r>
              <a:rPr lang="en-US" noProof="0"/>
              <a:t>Click to edit Master title style</a:t>
            </a:r>
          </a:p>
        </p:txBody>
      </p:sp>
      <p:sp>
        <p:nvSpPr>
          <p:cNvPr id="53" name="Text Placeholder 52">
            <a:extLst>
              <a:ext uri="{FF2B5EF4-FFF2-40B4-BE49-F238E27FC236}">
                <a16:creationId xmlns:a16="http://schemas.microsoft.com/office/drawing/2014/main" id="{EF340F6C-3335-49B0-AE89-7103CA6A7F5E}"/>
              </a:ext>
            </a:extLst>
          </p:cNvPr>
          <p:cNvSpPr>
            <a:spLocks noGrp="1"/>
          </p:cNvSpPr>
          <p:nvPr>
            <p:ph type="body" sz="quarter" idx="18"/>
          </p:nvPr>
        </p:nvSpPr>
        <p:spPr>
          <a:xfrm>
            <a:off x="5384611" y="735013"/>
            <a:ext cx="3060700" cy="1081087"/>
          </a:xfrm>
        </p:spPr>
        <p:txBody>
          <a:bodyPr anchor="ctr" anchorCtr="0">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noProof="0"/>
              <a:t>Edit Master text styles</a:t>
            </a:r>
          </a:p>
        </p:txBody>
      </p:sp>
      <p:sp>
        <p:nvSpPr>
          <p:cNvPr id="55" name="Text Placeholder 54">
            <a:extLst>
              <a:ext uri="{FF2B5EF4-FFF2-40B4-BE49-F238E27FC236}">
                <a16:creationId xmlns:a16="http://schemas.microsoft.com/office/drawing/2014/main" id="{1F0AD31D-2FFB-40A9-96C2-F4EE3869BC54}"/>
              </a:ext>
            </a:extLst>
          </p:cNvPr>
          <p:cNvSpPr>
            <a:spLocks noGrp="1"/>
          </p:cNvSpPr>
          <p:nvPr>
            <p:ph type="body" sz="quarter" idx="19"/>
          </p:nvPr>
        </p:nvSpPr>
        <p:spPr>
          <a:xfrm>
            <a:off x="8662988" y="746125"/>
            <a:ext cx="3070225" cy="1058862"/>
          </a:xfrm>
        </p:spPr>
        <p:txBody>
          <a:bodyPr anchor="ctr" anchorCtr="0">
            <a:noAutofit/>
          </a:bodyPr>
          <a:lstStyle>
            <a:lvl1pPr marL="0" indent="0" algn="ctr">
              <a:buNone/>
              <a:defRPr sz="3600">
                <a:latin typeface="+mj-lt"/>
              </a:defRPr>
            </a:lvl1pPr>
            <a:lvl2pPr algn="ctr">
              <a:defRPr sz="3600">
                <a:latin typeface="+mj-lt"/>
              </a:defRPr>
            </a:lvl2pPr>
            <a:lvl3pPr algn="ctr">
              <a:defRPr sz="3600">
                <a:latin typeface="+mj-lt"/>
              </a:defRPr>
            </a:lvl3pPr>
            <a:lvl4pPr algn="ctr">
              <a:defRPr sz="3600">
                <a:latin typeface="+mj-lt"/>
              </a:defRPr>
            </a:lvl4pPr>
            <a:lvl5pPr algn="ctr">
              <a:defRPr sz="3600">
                <a:latin typeface="+mj-lt"/>
              </a:defRPr>
            </a:lvl5pPr>
          </a:lstStyle>
          <a:p>
            <a:pPr lvl="0"/>
            <a:r>
              <a:rPr lang="en-US" noProof="0"/>
              <a:t>Edit Master text styles</a:t>
            </a:r>
          </a:p>
        </p:txBody>
      </p:sp>
      <p:sp>
        <p:nvSpPr>
          <p:cNvPr id="57" name="Content Placeholder 56">
            <a:extLst>
              <a:ext uri="{FF2B5EF4-FFF2-40B4-BE49-F238E27FC236}">
                <a16:creationId xmlns:a16="http://schemas.microsoft.com/office/drawing/2014/main" id="{52B689E9-5B4C-4CC0-AAA4-847EB66C3302}"/>
              </a:ext>
            </a:extLst>
          </p:cNvPr>
          <p:cNvSpPr>
            <a:spLocks noGrp="1"/>
          </p:cNvSpPr>
          <p:nvPr>
            <p:ph sz="quarter" idx="20"/>
          </p:nvPr>
        </p:nvSpPr>
        <p:spPr>
          <a:xfrm>
            <a:off x="2106131" y="2116138"/>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 name="Content Placeholder 56">
            <a:extLst>
              <a:ext uri="{FF2B5EF4-FFF2-40B4-BE49-F238E27FC236}">
                <a16:creationId xmlns:a16="http://schemas.microsoft.com/office/drawing/2014/main" id="{1D5202CC-08D0-4157-9CB3-AA1EF4A2C855}"/>
              </a:ext>
            </a:extLst>
          </p:cNvPr>
          <p:cNvSpPr>
            <a:spLocks noGrp="1"/>
          </p:cNvSpPr>
          <p:nvPr>
            <p:ph sz="quarter" idx="21"/>
          </p:nvPr>
        </p:nvSpPr>
        <p:spPr>
          <a:xfrm>
            <a:off x="5384611" y="2103211"/>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 name="Content Placeholder 56">
            <a:extLst>
              <a:ext uri="{FF2B5EF4-FFF2-40B4-BE49-F238E27FC236}">
                <a16:creationId xmlns:a16="http://schemas.microsoft.com/office/drawing/2014/main" id="{7BE8E782-50B7-4C4E-BEA5-DDA27E0F6817}"/>
              </a:ext>
            </a:extLst>
          </p:cNvPr>
          <p:cNvSpPr>
            <a:spLocks noGrp="1"/>
          </p:cNvSpPr>
          <p:nvPr>
            <p:ph sz="quarter" idx="22"/>
          </p:nvPr>
        </p:nvSpPr>
        <p:spPr>
          <a:xfrm>
            <a:off x="8659892" y="2097613"/>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72882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Multipl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E106B9E-EBA8-4369-8705-FDBBA60DC72E}"/>
              </a:ext>
            </a:extLst>
          </p:cNvPr>
          <p:cNvSpPr>
            <a:spLocks noGrp="1"/>
          </p:cNvSpPr>
          <p:nvPr>
            <p:ph type="body" sz="quarter" idx="13"/>
          </p:nvPr>
        </p:nvSpPr>
        <p:spPr>
          <a:xfrm>
            <a:off x="1860549" y="2101850"/>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1" name="Group 10">
            <a:extLst>
              <a:ext uri="{FF2B5EF4-FFF2-40B4-BE49-F238E27FC236}">
                <a16:creationId xmlns:a16="http://schemas.microsoft.com/office/drawing/2014/main" id="{180D0165-A38B-4CE8-AE4D-186DBC04F8D4}"/>
              </a:ext>
            </a:extLst>
          </p:cNvPr>
          <p:cNvGrpSpPr/>
          <p:nvPr userDrawn="1"/>
        </p:nvGrpSpPr>
        <p:grpSpPr bwMode="ltGray">
          <a:xfrm rot="5400000">
            <a:off x="7251814" y="1766245"/>
            <a:ext cx="4959501" cy="5224009"/>
            <a:chOff x="7232499" y="-159283"/>
            <a:chExt cx="4959501" cy="5224009"/>
          </a:xfrm>
          <a:solidFill>
            <a:srgbClr val="76280B">
              <a:alpha val="60000"/>
            </a:srgbClr>
          </a:solidFill>
        </p:grpSpPr>
        <p:pic>
          <p:nvPicPr>
            <p:cNvPr id="12" name="Graphic 11" descr="Single gear">
              <a:extLst>
                <a:ext uri="{FF2B5EF4-FFF2-40B4-BE49-F238E27FC236}">
                  <a16:creationId xmlns:a16="http://schemas.microsoft.com/office/drawing/2014/main" id="{90C052C9-F1E0-4264-8CAC-31B0B8F76D6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3" name="Graphic 12" descr="Single gear">
              <a:extLst>
                <a:ext uri="{FF2B5EF4-FFF2-40B4-BE49-F238E27FC236}">
                  <a16:creationId xmlns:a16="http://schemas.microsoft.com/office/drawing/2014/main" id="{892FFF3D-7B2E-44EB-83BA-5453FEC48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id="{CC5A9AF4-A787-49A3-83CF-889F9AEE0D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19" name="Graphic 18" descr="Single gear">
              <a:extLst>
                <a:ext uri="{FF2B5EF4-FFF2-40B4-BE49-F238E27FC236}">
                  <a16:creationId xmlns:a16="http://schemas.microsoft.com/office/drawing/2014/main" id="{B5D192A5-6FE9-49BC-9104-102935BA0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616D6166-2B42-4F11-BAA6-8ABAE1BE810C}" type="datetimeFigureOut">
              <a:rPr lang="en-US" noProof="0" smtClean="0"/>
              <a:t>2/10/2020</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p:txBody>
          <a:bodyPr/>
          <a:lstStyle/>
          <a:p>
            <a:fld id="{9E3FA76C-C565-46B6-8652-D75785E2521F}" type="slidenum">
              <a:rPr lang="en-US" noProof="0" smtClean="0"/>
              <a:t>‹#›</a:t>
            </a:fld>
            <a:endParaRPr lang="en-US" noProof="0" dirty="0"/>
          </a:p>
        </p:txBody>
      </p:sp>
      <p:sp>
        <p:nvSpPr>
          <p:cNvPr id="24" name="Text Placeholder 7">
            <a:extLst>
              <a:ext uri="{FF2B5EF4-FFF2-40B4-BE49-F238E27FC236}">
                <a16:creationId xmlns:a16="http://schemas.microsoft.com/office/drawing/2014/main" id="{F099E8F9-E092-4E4C-AB87-FB2B4EC4D0AD}"/>
              </a:ext>
            </a:extLst>
          </p:cNvPr>
          <p:cNvSpPr>
            <a:spLocks noGrp="1"/>
          </p:cNvSpPr>
          <p:nvPr>
            <p:ph type="body" sz="quarter" idx="14"/>
          </p:nvPr>
        </p:nvSpPr>
        <p:spPr>
          <a:xfrm>
            <a:off x="1860549" y="3044624"/>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782CF4FC-13E5-4A63-BCF2-3AF43B5F15B9}"/>
              </a:ext>
            </a:extLst>
          </p:cNvPr>
          <p:cNvSpPr>
            <a:spLocks noGrp="1"/>
          </p:cNvSpPr>
          <p:nvPr>
            <p:ph type="body" sz="quarter" idx="15"/>
          </p:nvPr>
        </p:nvSpPr>
        <p:spPr>
          <a:xfrm>
            <a:off x="1860549" y="3987398"/>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8523C4DE-E0C6-4EE1-9145-DA7819174663}"/>
              </a:ext>
            </a:extLst>
          </p:cNvPr>
          <p:cNvSpPr>
            <a:spLocks noGrp="1"/>
          </p:cNvSpPr>
          <p:nvPr>
            <p:ph type="body" sz="quarter" idx="16"/>
          </p:nvPr>
        </p:nvSpPr>
        <p:spPr>
          <a:xfrm>
            <a:off x="1860549" y="4930171"/>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5206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CA97C9F-27FA-4BCE-84C2-EA9C0347E974}"/>
              </a:ext>
            </a:extLst>
          </p:cNvPr>
          <p:cNvGrpSpPr/>
          <p:nvPr userDrawn="1"/>
        </p:nvGrpSpPr>
        <p:grpSpPr>
          <a:xfrm rot="5400000">
            <a:off x="227324" y="1282732"/>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noProof="0" smtClean="0"/>
              <a:t>2/10/2020</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9E3FA76C-C565-46B6-8652-D75785E2521F}" type="slidenum">
              <a:rPr lang="en-US" noProof="0" smtClean="0"/>
              <a:t>‹#›</a:t>
            </a:fld>
            <a:endParaRPr lang="en-US" noProof="0" dirty="0"/>
          </a:p>
        </p:txBody>
      </p:sp>
      <p:sp>
        <p:nvSpPr>
          <p:cNvPr id="17" name="Text Placeholder 16">
            <a:extLst>
              <a:ext uri="{FF2B5EF4-FFF2-40B4-BE49-F238E27FC236}">
                <a16:creationId xmlns:a16="http://schemas.microsoft.com/office/drawing/2014/main" id="{D683A405-3ADE-448E-893F-D3D2E11CCA4C}"/>
              </a:ext>
            </a:extLst>
          </p:cNvPr>
          <p:cNvSpPr>
            <a:spLocks noGrp="1"/>
          </p:cNvSpPr>
          <p:nvPr>
            <p:ph type="body" sz="quarter" idx="13"/>
          </p:nvPr>
        </p:nvSpPr>
        <p:spPr>
          <a:xfrm>
            <a:off x="1897819" y="2290763"/>
            <a:ext cx="8396362" cy="3100387"/>
          </a:xfrm>
        </p:spPr>
        <p:txBody>
          <a:bodyPr anchor="ctr">
            <a:normAutofit/>
          </a:bodyPr>
          <a:lstStyle>
            <a:lvl1pPr marL="0" indent="0" algn="ctr">
              <a:buNone/>
              <a:defRPr sz="6000"/>
            </a:lvl1pPr>
          </a:lstStyle>
          <a:p>
            <a:pPr lvl="0"/>
            <a:r>
              <a:rPr lang="en-US" noProof="0"/>
              <a:t>Edit Master text styles</a:t>
            </a:r>
          </a:p>
        </p:txBody>
      </p:sp>
    </p:spTree>
    <p:extLst>
      <p:ext uri="{BB962C8B-B14F-4D97-AF65-F5344CB8AC3E}">
        <p14:creationId xmlns:p14="http://schemas.microsoft.com/office/powerpoint/2010/main" val="1384502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281ABC-1821-4B63-88B5-74D2B13A11AF}"/>
              </a:ext>
            </a:extLst>
          </p:cNvPr>
          <p:cNvGrpSpPr/>
          <p:nvPr userDrawn="1"/>
        </p:nvGrpSpPr>
        <p:grpSpPr>
          <a:xfrm rot="5400000">
            <a:off x="175132" y="127333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1970240"/>
            <a:ext cx="10437812" cy="321164"/>
          </a:xfrm>
          <a:prstGeom prst="rect">
            <a:avLst/>
          </a:prstGeom>
        </p:spPr>
      </p:pic>
      <p:sp>
        <p:nvSpPr>
          <p:cNvPr id="10" name="Rectangle 9"/>
          <p:cNvSpPr/>
          <p:nvPr/>
        </p:nvSpPr>
        <p:spPr bwMode="ltGray">
          <a:xfrm>
            <a:off x="175260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7"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5" name="Date Placeholder 4"/>
          <p:cNvSpPr>
            <a:spLocks noGrp="1"/>
          </p:cNvSpPr>
          <p:nvPr>
            <p:ph type="dt" sz="half" idx="10"/>
          </p:nvPr>
        </p:nvSpPr>
        <p:spPr>
          <a:xfrm>
            <a:off x="9008306" y="5936187"/>
            <a:ext cx="2743200" cy="365125"/>
          </a:xfrm>
        </p:spPr>
        <p:txBody>
          <a:bodyPr/>
          <a:lstStyle/>
          <a:p>
            <a:fld id="{616D6166-2B42-4F11-BAA6-8ABAE1BE810C}" type="datetimeFigureOut">
              <a:rPr lang="en-US" noProof="0" smtClean="0"/>
              <a:t>2/10/2020</a:t>
            </a:fld>
            <a:endParaRPr lang="en-US" noProof="0" dirty="0"/>
          </a:p>
        </p:txBody>
      </p:sp>
      <p:sp>
        <p:nvSpPr>
          <p:cNvPr id="6" name="Footer Placeholder 5"/>
          <p:cNvSpPr>
            <a:spLocks noGrp="1"/>
          </p:cNvSpPr>
          <p:nvPr>
            <p:ph type="ftr" sz="quarter" idx="11"/>
          </p:nvPr>
        </p:nvSpPr>
        <p:spPr>
          <a:xfrm>
            <a:off x="2137646" y="5936188"/>
            <a:ext cx="6870660" cy="365125"/>
          </a:xfrm>
        </p:spPr>
        <p:txBody>
          <a:bodyPr/>
          <a:lstStyle/>
          <a:p>
            <a:r>
              <a:rPr lang="en-US" noProof="0" dirty="0"/>
              <a:t>Add a footer</a:t>
            </a:r>
          </a:p>
        </p:txBody>
      </p:sp>
      <p:sp>
        <p:nvSpPr>
          <p:cNvPr id="7" name="Slide Number Placeholder 6"/>
          <p:cNvSpPr>
            <a:spLocks noGrp="1"/>
          </p:cNvSpPr>
          <p:nvPr>
            <p:ph type="sldNum" sz="quarter" idx="12"/>
          </p:nvPr>
        </p:nvSpPr>
        <p:spPr>
          <a:xfrm>
            <a:off x="156705" y="753227"/>
            <a:ext cx="1154151" cy="1090789"/>
          </a:xfrm>
        </p:spPr>
        <p:txBody>
          <a:bodyPr/>
          <a:lstStyle/>
          <a:p>
            <a:fld id="{9E3FA76C-C565-46B6-8652-D75785E2521F}" type="slidenum">
              <a:rPr lang="en-US" noProof="0" smtClean="0"/>
              <a:t>‹#›</a:t>
            </a:fld>
            <a:endParaRPr lang="en-US" noProof="0" dirty="0"/>
          </a:p>
        </p:txBody>
      </p:sp>
      <p:sp>
        <p:nvSpPr>
          <p:cNvPr id="18" name="Content Placeholder 2">
            <a:extLst>
              <a:ext uri="{FF2B5EF4-FFF2-40B4-BE49-F238E27FC236}">
                <a16:creationId xmlns:a16="http://schemas.microsoft.com/office/drawing/2014/main" id="{FD7CD5CF-F924-43C6-9C02-06FBC84A6729}"/>
              </a:ext>
            </a:extLst>
          </p:cNvPr>
          <p:cNvSpPr>
            <a:spLocks noGrp="1"/>
          </p:cNvSpPr>
          <p:nvPr>
            <p:ph idx="1"/>
          </p:nvPr>
        </p:nvSpPr>
        <p:spPr>
          <a:xfrm>
            <a:off x="2137644" y="2161725"/>
            <a:ext cx="9613861" cy="3702647"/>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13184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F6BBB30-80DB-4A1B-9DD3-A090C4EF2F33}"/>
              </a:ext>
            </a:extLst>
          </p:cNvPr>
          <p:cNvGrpSpPr/>
          <p:nvPr userDrawn="1"/>
        </p:nvGrpSpPr>
        <p:grpSpPr bwMode="ltGray">
          <a:xfrm rot="5400000">
            <a:off x="7251814" y="1766245"/>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1970240"/>
            <a:ext cx="10437812" cy="321164"/>
          </a:xfrm>
          <a:prstGeom prst="rect">
            <a:avLst/>
          </a:prstGeom>
        </p:spPr>
      </p:pic>
      <p:sp>
        <p:nvSpPr>
          <p:cNvPr id="10" name="Rectangle 9"/>
          <p:cNvSpPr/>
          <p:nvPr/>
        </p:nvSpPr>
        <p:spPr bwMode="ltGray">
          <a:xfrm>
            <a:off x="175260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1" y="753227"/>
            <a:ext cx="9613859" cy="1080940"/>
          </a:xfrm>
        </p:spPr>
        <p:txBody>
          <a:bodyPr anchor="ctr">
            <a:normAutofit/>
          </a:bodyPr>
          <a:lstStyle>
            <a:lvl1pPr>
              <a:defRPr sz="3600"/>
            </a:lvl1pPr>
          </a:lstStyle>
          <a:p>
            <a:r>
              <a:rPr lang="en-US" noProof="0"/>
              <a:t>Click to edit Master title style</a:t>
            </a:r>
          </a:p>
        </p:txBody>
      </p:sp>
      <p:sp>
        <p:nvSpPr>
          <p:cNvPr id="4" name="Text Placeholder 3"/>
          <p:cNvSpPr>
            <a:spLocks noGrp="1"/>
          </p:cNvSpPr>
          <p:nvPr>
            <p:ph type="body" sz="half" idx="2"/>
          </p:nvPr>
        </p:nvSpPr>
        <p:spPr>
          <a:xfrm>
            <a:off x="2432922" y="2336872"/>
            <a:ext cx="2620817"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303581" y="5936187"/>
            <a:ext cx="2743200" cy="365125"/>
          </a:xfrm>
        </p:spPr>
        <p:txBody>
          <a:bodyPr/>
          <a:lstStyle/>
          <a:p>
            <a:fld id="{616D6166-2B42-4F11-BAA6-8ABAE1BE810C}" type="datetimeFigureOut">
              <a:rPr lang="en-US" noProof="0" smtClean="0"/>
              <a:t>2/10/2020</a:t>
            </a:fld>
            <a:endParaRPr lang="en-US" noProof="0" dirty="0"/>
          </a:p>
        </p:txBody>
      </p:sp>
      <p:sp>
        <p:nvSpPr>
          <p:cNvPr id="6" name="Footer Placeholder 5"/>
          <p:cNvSpPr>
            <a:spLocks noGrp="1"/>
          </p:cNvSpPr>
          <p:nvPr>
            <p:ph type="ftr" sz="quarter" idx="11"/>
          </p:nvPr>
        </p:nvSpPr>
        <p:spPr>
          <a:xfrm>
            <a:off x="2432921" y="5936188"/>
            <a:ext cx="6870660" cy="365125"/>
          </a:xfrm>
        </p:spPr>
        <p:txBody>
          <a:bodyPr/>
          <a:lstStyle/>
          <a:p>
            <a:r>
              <a:rPr lang="en-US" noProof="0" dirty="0"/>
              <a:t>Add a footer</a:t>
            </a:r>
          </a:p>
        </p:txBody>
      </p:sp>
      <p:sp>
        <p:nvSpPr>
          <p:cNvPr id="7" name="Slide Number Placeholder 6"/>
          <p:cNvSpPr>
            <a:spLocks noGrp="1"/>
          </p:cNvSpPr>
          <p:nvPr>
            <p:ph type="sldNum" sz="quarter" idx="12"/>
          </p:nvPr>
        </p:nvSpPr>
        <p:spPr>
          <a:xfrm>
            <a:off x="140074" y="753227"/>
            <a:ext cx="1154151" cy="1090789"/>
          </a:xfrm>
        </p:spPr>
        <p:txBody>
          <a:bodyPr/>
          <a:lstStyle/>
          <a:p>
            <a:fld id="{9E3FA76C-C565-46B6-8652-D75785E2521F}" type="slidenum">
              <a:rPr lang="en-US" noProof="0" smtClean="0"/>
              <a:t>‹#›</a:t>
            </a:fld>
            <a:endParaRPr lang="en-US" noProof="0" dirty="0"/>
          </a:p>
        </p:txBody>
      </p:sp>
      <p:sp>
        <p:nvSpPr>
          <p:cNvPr id="16" name="Picture Placeholder 2">
            <a:extLst>
              <a:ext uri="{FF2B5EF4-FFF2-40B4-BE49-F238E27FC236}">
                <a16:creationId xmlns:a16="http://schemas.microsoft.com/office/drawing/2014/main" id="{5E59F855-D2A7-4662-804E-17B59CD1A41D}"/>
              </a:ext>
            </a:extLst>
          </p:cNvPr>
          <p:cNvSpPr>
            <a:spLocks noGrp="1"/>
          </p:cNvSpPr>
          <p:nvPr>
            <p:ph type="pic" idx="1"/>
          </p:nvPr>
        </p:nvSpPr>
        <p:spPr>
          <a:xfrm>
            <a:off x="5213022" y="2327474"/>
            <a:ext cx="6833757" cy="36087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2275739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293249-228B-4338-9A43-BA69CC7E4DAE}" type="datetime1">
              <a:rPr lang="en-US" smtClean="0"/>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310656-C1DA-47A1-95D9-165129B1521E}" type="slidenum">
              <a:rPr lang="en-US" smtClean="0"/>
              <a:t>‹#›</a:t>
            </a:fld>
            <a:endParaRPr lang="en-US" dirty="0"/>
          </a:p>
        </p:txBody>
      </p:sp>
    </p:spTree>
    <p:extLst>
      <p:ext uri="{BB962C8B-B14F-4D97-AF65-F5344CB8AC3E}">
        <p14:creationId xmlns:p14="http://schemas.microsoft.com/office/powerpoint/2010/main" val="2011648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F35C5-4167-455B-BB06-418A36C11731}" type="datetime1">
              <a:rPr lang="en-US" smtClean="0"/>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310656-C1DA-47A1-95D9-165129B1521E}" type="slidenum">
              <a:rPr lang="en-US" smtClean="0"/>
              <a:t>‹#›</a:t>
            </a:fld>
            <a:endParaRPr lang="en-US" dirty="0"/>
          </a:p>
        </p:txBody>
      </p:sp>
    </p:spTree>
    <p:extLst>
      <p:ext uri="{BB962C8B-B14F-4D97-AF65-F5344CB8AC3E}">
        <p14:creationId xmlns:p14="http://schemas.microsoft.com/office/powerpoint/2010/main" val="2824784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0927D8-8E52-41BB-A8FA-76EB3F58D9CA}" type="datetime1">
              <a:rPr lang="en-US" smtClean="0"/>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310656-C1DA-47A1-95D9-165129B1521E}" type="slidenum">
              <a:rPr lang="en-US" smtClean="0"/>
              <a:t>‹#›</a:t>
            </a:fld>
            <a:endParaRPr lang="en-US" dirty="0"/>
          </a:p>
        </p:txBody>
      </p:sp>
    </p:spTree>
    <p:extLst>
      <p:ext uri="{BB962C8B-B14F-4D97-AF65-F5344CB8AC3E}">
        <p14:creationId xmlns:p14="http://schemas.microsoft.com/office/powerpoint/2010/main" val="825856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6D6166-2B42-4F11-BAA6-8ABAE1BE810C}" type="datetimeFigureOut">
              <a:rPr lang="en-US" noProof="0" smtClean="0"/>
              <a:t>2/10/2020</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p:txBody>
          <a:bodyPr/>
          <a:lstStyle/>
          <a:p>
            <a:fld id="{9E3FA76C-C565-46B6-8652-D75785E2521F}" type="slidenum">
              <a:rPr lang="en-US" noProof="0" smtClean="0"/>
              <a:t>‹#›</a:t>
            </a:fld>
            <a:endParaRPr lang="en-US" noProof="0" dirty="0"/>
          </a:p>
        </p:txBody>
      </p:sp>
      <p:grpSp>
        <p:nvGrpSpPr>
          <p:cNvPr id="7" name="Group 6">
            <a:extLst>
              <a:ext uri="{FF2B5EF4-FFF2-40B4-BE49-F238E27FC236}">
                <a16:creationId xmlns:a16="http://schemas.microsoft.com/office/drawing/2014/main" id="{A671B4E7-5EF9-4054-9EB8-9ED345EE851E}"/>
              </a:ext>
            </a:extLst>
          </p:cNvPr>
          <p:cNvGrpSpPr/>
          <p:nvPr userDrawn="1"/>
        </p:nvGrpSpPr>
        <p:grpSpPr>
          <a:xfrm rot="5400000">
            <a:off x="175132" y="1273331"/>
            <a:ext cx="5378800" cy="5588856"/>
            <a:chOff x="-424090" y="303112"/>
            <a:chExt cx="5378800" cy="5588856"/>
          </a:xfrm>
          <a:solidFill>
            <a:srgbClr val="F6BF73">
              <a:alpha val="30196"/>
            </a:srgbClr>
          </a:solidFill>
        </p:grpSpPr>
        <p:pic>
          <p:nvPicPr>
            <p:cNvPr id="8" name="Graphic 7" descr="Single gear">
              <a:extLst>
                <a:ext uri="{FF2B5EF4-FFF2-40B4-BE49-F238E27FC236}">
                  <a16:creationId xmlns:a16="http://schemas.microsoft.com/office/drawing/2014/main" id="{37AEF2B5-D79B-4EA0-933D-C2DE60CBBD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9" name="Graphic 8" descr="Single gear">
              <a:extLst>
                <a:ext uri="{FF2B5EF4-FFF2-40B4-BE49-F238E27FC236}">
                  <a16:creationId xmlns:a16="http://schemas.microsoft.com/office/drawing/2014/main" id="{250EF2D5-223B-43AC-906C-7F75768C61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0" name="Graphic 9" descr="Single gear">
              <a:extLst>
                <a:ext uri="{FF2B5EF4-FFF2-40B4-BE49-F238E27FC236}">
                  <a16:creationId xmlns:a16="http://schemas.microsoft.com/office/drawing/2014/main" id="{B3EC6048-7140-479D-BA77-71599810F6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1" name="Graphic 10" descr="Single gear">
              <a:extLst>
                <a:ext uri="{FF2B5EF4-FFF2-40B4-BE49-F238E27FC236}">
                  <a16:creationId xmlns:a16="http://schemas.microsoft.com/office/drawing/2014/main" id="{CA7BA8B9-5165-4EF1-98F3-5FC61EDF19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2" name="Graphic 11" descr="Single gear">
              <a:extLst>
                <a:ext uri="{FF2B5EF4-FFF2-40B4-BE49-F238E27FC236}">
                  <a16:creationId xmlns:a16="http://schemas.microsoft.com/office/drawing/2014/main" id="{A12D6888-1692-40EA-9E10-925061B55A6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spTree>
    <p:extLst>
      <p:ext uri="{BB962C8B-B14F-4D97-AF65-F5344CB8AC3E}">
        <p14:creationId xmlns:p14="http://schemas.microsoft.com/office/powerpoint/2010/main" val="3904400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143FA3-4E80-4523-A888-F8A5F53D1898}" type="datetime1">
              <a:rPr lang="en-US" smtClean="0"/>
              <a:t>2/10/2020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310656-C1DA-47A1-95D9-165129B1521E}" type="slidenum">
              <a:rPr lang="en-US" smtClean="0"/>
              <a:t>‹#›</a:t>
            </a:fld>
            <a:endParaRPr lang="en-US" dirty="0"/>
          </a:p>
        </p:txBody>
      </p:sp>
    </p:spTree>
    <p:extLst>
      <p:ext uri="{BB962C8B-B14F-4D97-AF65-F5344CB8AC3E}">
        <p14:creationId xmlns:p14="http://schemas.microsoft.com/office/powerpoint/2010/main" val="3065543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D484B4-6C71-4E95-A2DF-2BBF4522DEB2}" type="datetime1">
              <a:rPr lang="en-US" smtClean="0"/>
              <a:t>2/10/2020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2310656-C1DA-47A1-95D9-165129B1521E}" type="slidenum">
              <a:rPr lang="en-US" smtClean="0"/>
              <a:t>‹#›</a:t>
            </a:fld>
            <a:endParaRPr lang="en-US" dirty="0"/>
          </a:p>
        </p:txBody>
      </p:sp>
    </p:spTree>
    <p:extLst>
      <p:ext uri="{BB962C8B-B14F-4D97-AF65-F5344CB8AC3E}">
        <p14:creationId xmlns:p14="http://schemas.microsoft.com/office/powerpoint/2010/main" val="3042763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DB8F6C-6E89-4ED4-A2D6-DB2D5FA39598}" type="datetime1">
              <a:rPr lang="en-US" smtClean="0"/>
              <a:t>2/10/2020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2310656-C1DA-47A1-95D9-165129B1521E}" type="slidenum">
              <a:rPr lang="en-US" smtClean="0"/>
              <a:t>‹#›</a:t>
            </a:fld>
            <a:endParaRPr lang="en-US" dirty="0"/>
          </a:p>
        </p:txBody>
      </p:sp>
    </p:spTree>
    <p:extLst>
      <p:ext uri="{BB962C8B-B14F-4D97-AF65-F5344CB8AC3E}">
        <p14:creationId xmlns:p14="http://schemas.microsoft.com/office/powerpoint/2010/main" val="964008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C2A733-26DB-4CE2-955D-DFE85F1AC988}" type="datetime1">
              <a:rPr lang="en-US" smtClean="0"/>
              <a:t>2/10/2020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2310656-C1DA-47A1-95D9-165129B1521E}" type="slidenum">
              <a:rPr lang="en-US" smtClean="0"/>
              <a:t>‹#›</a:t>
            </a:fld>
            <a:endParaRPr lang="en-US" dirty="0"/>
          </a:p>
        </p:txBody>
      </p:sp>
    </p:spTree>
    <p:extLst>
      <p:ext uri="{BB962C8B-B14F-4D97-AF65-F5344CB8AC3E}">
        <p14:creationId xmlns:p14="http://schemas.microsoft.com/office/powerpoint/2010/main" val="2555052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121797-E9EA-489B-A76C-A72CA7BB8D19}" type="datetime1">
              <a:rPr lang="en-US" smtClean="0"/>
              <a:t>2/10/2020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310656-C1DA-47A1-95D9-165129B1521E}" type="slidenum">
              <a:rPr lang="en-US" smtClean="0"/>
              <a:t>‹#›</a:t>
            </a:fld>
            <a:endParaRPr lang="en-US" dirty="0"/>
          </a:p>
        </p:txBody>
      </p:sp>
    </p:spTree>
    <p:extLst>
      <p:ext uri="{BB962C8B-B14F-4D97-AF65-F5344CB8AC3E}">
        <p14:creationId xmlns:p14="http://schemas.microsoft.com/office/powerpoint/2010/main" val="319922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519629-7867-418A-B492-73D93C26DC69}" type="datetime1">
              <a:rPr lang="en-US" smtClean="0"/>
              <a:t>2/10/2020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310656-C1DA-47A1-95D9-165129B1521E}" type="slidenum">
              <a:rPr lang="en-US" smtClean="0"/>
              <a:t>‹#›</a:t>
            </a:fld>
            <a:endParaRPr lang="en-US" dirty="0"/>
          </a:p>
        </p:txBody>
      </p:sp>
    </p:spTree>
    <p:extLst>
      <p:ext uri="{BB962C8B-B14F-4D97-AF65-F5344CB8AC3E}">
        <p14:creationId xmlns:p14="http://schemas.microsoft.com/office/powerpoint/2010/main" val="2200446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AD936-F0FC-4B9A-B03B-2F238B948DDF}" type="datetime1">
              <a:rPr lang="en-US" smtClean="0"/>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310656-C1DA-47A1-95D9-165129B1521E}" type="slidenum">
              <a:rPr lang="en-US" smtClean="0"/>
              <a:t>‹#›</a:t>
            </a:fld>
            <a:endParaRPr lang="en-US" dirty="0"/>
          </a:p>
        </p:txBody>
      </p:sp>
    </p:spTree>
    <p:extLst>
      <p:ext uri="{BB962C8B-B14F-4D97-AF65-F5344CB8AC3E}">
        <p14:creationId xmlns:p14="http://schemas.microsoft.com/office/powerpoint/2010/main" val="213930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0718F3-D2BE-42F7-83CE-5C712E26E89D}" type="datetime1">
              <a:rPr lang="en-US" smtClean="0"/>
              <a:t>2/10/2020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310656-C1DA-47A1-95D9-165129B1521E}" type="slidenum">
              <a:rPr lang="en-US" smtClean="0"/>
              <a:t>‹#›</a:t>
            </a:fld>
            <a:endParaRPr lang="en-US" dirty="0"/>
          </a:p>
        </p:txBody>
      </p:sp>
    </p:spTree>
    <p:extLst>
      <p:ext uri="{BB962C8B-B14F-4D97-AF65-F5344CB8AC3E}">
        <p14:creationId xmlns:p14="http://schemas.microsoft.com/office/powerpoint/2010/main" val="2538118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FC269DFB-356B-4EF0-9E40-43188725B5C6}" type="slidenum">
              <a:rPr lang="en-US" smtClean="0"/>
              <a:t>‹#›</a:t>
            </a:fld>
            <a:endParaRPr lang="en-US" dirty="0"/>
          </a:p>
        </p:txBody>
      </p:sp>
    </p:spTree>
    <p:extLst>
      <p:ext uri="{BB962C8B-B14F-4D97-AF65-F5344CB8AC3E}">
        <p14:creationId xmlns:p14="http://schemas.microsoft.com/office/powerpoint/2010/main" val="2826411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269DFB-356B-4EF0-9E40-43188725B5C6}" type="slidenum">
              <a:rPr lang="en-US" smtClean="0"/>
              <a:t>‹#›</a:t>
            </a:fld>
            <a:endParaRPr lang="en-US" dirty="0"/>
          </a:p>
        </p:txBody>
      </p:sp>
    </p:spTree>
    <p:extLst>
      <p:ext uri="{BB962C8B-B14F-4D97-AF65-F5344CB8AC3E}">
        <p14:creationId xmlns:p14="http://schemas.microsoft.com/office/powerpoint/2010/main" val="3901993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6D6166-2B42-4F11-BAA6-8ABAE1BE810C}" type="datetimeFigureOut">
              <a:rPr lang="en-US" noProof="0" smtClean="0"/>
              <a:t>2/10/2020</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p:txBody>
          <a:bodyPr/>
          <a:lstStyle/>
          <a:p>
            <a:fld id="{9E3FA76C-C565-46B6-8652-D75785E2521F}" type="slidenum">
              <a:rPr lang="en-US" noProof="0" smtClean="0"/>
              <a:t>‹#›</a:t>
            </a:fld>
            <a:endParaRPr lang="en-US" noProof="0"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C3F4570-1337-483D-AE38-B9EF59868132}"/>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9" name="Graphic 8" descr="Single gear">
              <a:extLst>
                <a:ext uri="{FF2B5EF4-FFF2-40B4-BE49-F238E27FC236}">
                  <a16:creationId xmlns:a16="http://schemas.microsoft.com/office/drawing/2014/main" id="{75060DC9-2F4A-4CF5-A690-8FC53B11874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0" name="Graphic 9" descr="Single gear">
              <a:extLst>
                <a:ext uri="{FF2B5EF4-FFF2-40B4-BE49-F238E27FC236}">
                  <a16:creationId xmlns:a16="http://schemas.microsoft.com/office/drawing/2014/main" id="{9BE437DC-2CF2-4423-BF47-AED500B65E5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1" name="Graphic 10" descr="Single gear">
              <a:extLst>
                <a:ext uri="{FF2B5EF4-FFF2-40B4-BE49-F238E27FC236}">
                  <a16:creationId xmlns:a16="http://schemas.microsoft.com/office/drawing/2014/main" id="{8A7241C9-96B5-46EC-AE50-2994BD27E81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2" name="Graphic 11" descr="Single gear">
              <a:extLst>
                <a:ext uri="{FF2B5EF4-FFF2-40B4-BE49-F238E27FC236}">
                  <a16:creationId xmlns:a16="http://schemas.microsoft.com/office/drawing/2014/main" id="{3FD828F8-B211-4381-83DE-933D79111E3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3" name="Graphic 12" descr="Single gear">
              <a:extLst>
                <a:ext uri="{FF2B5EF4-FFF2-40B4-BE49-F238E27FC236}">
                  <a16:creationId xmlns:a16="http://schemas.microsoft.com/office/drawing/2014/main" id="{37E600F0-7665-4A8C-8624-31E076BBD5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spTree>
    <p:extLst>
      <p:ext uri="{BB962C8B-B14F-4D97-AF65-F5344CB8AC3E}">
        <p14:creationId xmlns:p14="http://schemas.microsoft.com/office/powerpoint/2010/main" val="36100843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FC269DFB-356B-4EF0-9E40-43188725B5C6}" type="slidenum">
              <a:rPr lang="en-US" smtClean="0"/>
              <a:t>‹#›</a:t>
            </a:fld>
            <a:endParaRPr lang="en-US" dirty="0"/>
          </a:p>
        </p:txBody>
      </p:sp>
    </p:spTree>
    <p:extLst>
      <p:ext uri="{BB962C8B-B14F-4D97-AF65-F5344CB8AC3E}">
        <p14:creationId xmlns:p14="http://schemas.microsoft.com/office/powerpoint/2010/main" val="829931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FC269DFB-356B-4EF0-9E40-43188725B5C6}" type="slidenum">
              <a:rPr lang="en-US" smtClean="0"/>
              <a:t>‹#›</a:t>
            </a:fld>
            <a:endParaRPr lang="en-US" dirty="0"/>
          </a:p>
        </p:txBody>
      </p:sp>
    </p:spTree>
    <p:extLst>
      <p:ext uri="{BB962C8B-B14F-4D97-AF65-F5344CB8AC3E}">
        <p14:creationId xmlns:p14="http://schemas.microsoft.com/office/powerpoint/2010/main" val="3405774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FC269DFB-356B-4EF0-9E40-43188725B5C6}" type="slidenum">
              <a:rPr lang="en-US" smtClean="0"/>
              <a:t>‹#›</a:t>
            </a:fld>
            <a:endParaRPr lang="en-US" dirty="0"/>
          </a:p>
        </p:txBody>
      </p:sp>
    </p:spTree>
    <p:extLst>
      <p:ext uri="{BB962C8B-B14F-4D97-AF65-F5344CB8AC3E}">
        <p14:creationId xmlns:p14="http://schemas.microsoft.com/office/powerpoint/2010/main" val="3069862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C269DFB-356B-4EF0-9E40-43188725B5C6}" type="slidenum">
              <a:rPr lang="en-US" smtClean="0"/>
              <a:t>‹#›</a:t>
            </a:fld>
            <a:endParaRPr lang="en-US" dirty="0"/>
          </a:p>
        </p:txBody>
      </p:sp>
    </p:spTree>
    <p:extLst>
      <p:ext uri="{BB962C8B-B14F-4D97-AF65-F5344CB8AC3E}">
        <p14:creationId xmlns:p14="http://schemas.microsoft.com/office/powerpoint/2010/main" val="158330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FC269DFB-356B-4EF0-9E40-43188725B5C6}" type="slidenum">
              <a:rPr lang="en-US" smtClean="0"/>
              <a:t>‹#›</a:t>
            </a:fld>
            <a:endParaRPr lang="en-US" dirty="0"/>
          </a:p>
        </p:txBody>
      </p:sp>
    </p:spTree>
    <p:extLst>
      <p:ext uri="{BB962C8B-B14F-4D97-AF65-F5344CB8AC3E}">
        <p14:creationId xmlns:p14="http://schemas.microsoft.com/office/powerpoint/2010/main" val="3512851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269DFB-356B-4EF0-9E40-43188725B5C6}" type="slidenum">
              <a:rPr lang="en-US" smtClean="0"/>
              <a:t>‹#›</a:t>
            </a:fld>
            <a:endParaRPr lang="en-US" dirty="0"/>
          </a:p>
        </p:txBody>
      </p:sp>
    </p:spTree>
    <p:extLst>
      <p:ext uri="{BB962C8B-B14F-4D97-AF65-F5344CB8AC3E}">
        <p14:creationId xmlns:p14="http://schemas.microsoft.com/office/powerpoint/2010/main" val="2485946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FC269DFB-356B-4EF0-9E40-43188725B5C6}" type="slidenum">
              <a:rPr lang="en-US" smtClean="0"/>
              <a:t>‹#›</a:t>
            </a:fld>
            <a:endParaRPr lang="en-US" dirty="0"/>
          </a:p>
        </p:txBody>
      </p:sp>
    </p:spTree>
    <p:extLst>
      <p:ext uri="{BB962C8B-B14F-4D97-AF65-F5344CB8AC3E}">
        <p14:creationId xmlns:p14="http://schemas.microsoft.com/office/powerpoint/2010/main" val="2068783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269DFB-356B-4EF0-9E40-43188725B5C6}" type="slidenum">
              <a:rPr lang="en-US" smtClean="0"/>
              <a:t>‹#›</a:t>
            </a:fld>
            <a:endParaRPr lang="en-US" dirty="0"/>
          </a:p>
        </p:txBody>
      </p:sp>
    </p:spTree>
    <p:extLst>
      <p:ext uri="{BB962C8B-B14F-4D97-AF65-F5344CB8AC3E}">
        <p14:creationId xmlns:p14="http://schemas.microsoft.com/office/powerpoint/2010/main" val="1867139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FC269DFB-356B-4EF0-9E40-43188725B5C6}" type="slidenum">
              <a:rPr lang="en-US" smtClean="0"/>
              <a:t>‹#›</a:t>
            </a:fld>
            <a:endParaRPr lang="en-US" dirty="0"/>
          </a:p>
        </p:txBody>
      </p:sp>
    </p:spTree>
    <p:extLst>
      <p:ext uri="{BB962C8B-B14F-4D97-AF65-F5344CB8AC3E}">
        <p14:creationId xmlns:p14="http://schemas.microsoft.com/office/powerpoint/2010/main" val="4610908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030B15C-9FDE-4B86-A38C-63B140A29377}"/>
              </a:ext>
            </a:extLst>
          </p:cNvPr>
          <p:cNvSpPr>
            <a:spLocks noGrp="1"/>
          </p:cNvSpPr>
          <p:nvPr>
            <p:ph type="body" sz="quarter" idx="12" hasCustomPrompt="1"/>
          </p:nvPr>
        </p:nvSpPr>
        <p:spPr>
          <a:xfrm>
            <a:off x="1749425" y="4572000"/>
            <a:ext cx="10442575" cy="1905000"/>
          </a:xfrm>
          <a:prstGeom prst="rect">
            <a:avLst/>
          </a:prstGeom>
          <a:solidFill>
            <a:srgbClr val="CFBDB1">
              <a:alpha val="75000"/>
            </a:srgbClr>
          </a:solidFill>
        </p:spPr>
        <p:txBody>
          <a:bodyPr anchor="ctr"/>
          <a:lstStyle>
            <a:lvl1pPr marL="0" indent="0" algn="ctr">
              <a:buNone/>
              <a:defRPr sz="4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Presentation Name</a:t>
            </a:r>
          </a:p>
        </p:txBody>
      </p:sp>
      <p:sp>
        <p:nvSpPr>
          <p:cNvPr id="12" name="Rectangle 11">
            <a:extLst>
              <a:ext uri="{FF2B5EF4-FFF2-40B4-BE49-F238E27FC236}">
                <a16:creationId xmlns:a16="http://schemas.microsoft.com/office/drawing/2014/main" id="{BA2FA7B0-C78E-422B-A460-A91C5056C133}"/>
              </a:ext>
            </a:extLst>
          </p:cNvPr>
          <p:cNvSpPr/>
          <p:nvPr userDrawn="1"/>
        </p:nvSpPr>
        <p:spPr>
          <a:xfrm>
            <a:off x="-1" y="0"/>
            <a:ext cx="1920240" cy="6858000"/>
          </a:xfrm>
          <a:prstGeom prst="rect">
            <a:avLst/>
          </a:prstGeom>
          <a:solidFill>
            <a:srgbClr val="2F5597"/>
          </a:solidFill>
          <a:ln>
            <a:noFill/>
          </a:ln>
          <a:effectLst>
            <a:outerShdw blurRad="50800" dist="381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5">
            <a:extLst>
              <a:ext uri="{FF2B5EF4-FFF2-40B4-BE49-F238E27FC236}">
                <a16:creationId xmlns:a16="http://schemas.microsoft.com/office/drawing/2014/main" id="{ABD17D3F-935B-438C-A086-A61786CCC8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1132" y="4949031"/>
            <a:ext cx="15779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291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6D6166-2B42-4F11-BAA6-8ABAE1BE810C}" type="datetimeFigureOut">
              <a:rPr lang="en-US" noProof="0" smtClean="0"/>
              <a:t>2/10/2020</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9E3FA76C-C565-46B6-8652-D75785E2521F}" type="slidenum">
              <a:rPr lang="en-US" noProof="0" smtClean="0"/>
              <a:t>‹#›</a:t>
            </a:fld>
            <a:endParaRPr lang="en-US" noProof="0" dirty="0"/>
          </a:p>
        </p:txBody>
      </p:sp>
      <p:grpSp>
        <p:nvGrpSpPr>
          <p:cNvPr id="9" name="Group 8">
            <a:extLst>
              <a:ext uri="{FF2B5EF4-FFF2-40B4-BE49-F238E27FC236}">
                <a16:creationId xmlns:a16="http://schemas.microsoft.com/office/drawing/2014/main" id="{BDFED1A0-BB1F-4087-A610-EAA2A65DB19E}"/>
              </a:ext>
            </a:extLst>
          </p:cNvPr>
          <p:cNvGrpSpPr/>
          <p:nvPr userDrawn="1"/>
        </p:nvGrpSpPr>
        <p:grpSpPr bwMode="ltGray">
          <a:xfrm rot="5400000">
            <a:off x="7096454" y="1615369"/>
            <a:ext cx="4959501" cy="5525761"/>
            <a:chOff x="7232499" y="-159283"/>
            <a:chExt cx="4959501" cy="5525761"/>
          </a:xfrm>
          <a:solidFill>
            <a:srgbClr val="76280B">
              <a:alpha val="60000"/>
            </a:srgbClr>
          </a:solidFill>
        </p:grpSpPr>
        <p:pic>
          <p:nvPicPr>
            <p:cNvPr id="10" name="Graphic 9" descr="Single gear">
              <a:extLst>
                <a:ext uri="{FF2B5EF4-FFF2-40B4-BE49-F238E27FC236}">
                  <a16:creationId xmlns:a16="http://schemas.microsoft.com/office/drawing/2014/main" id="{BDA5E05E-3BF1-4273-9D2A-D564C2A0D01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1" name="Graphic 10" descr="Single gear">
              <a:extLst>
                <a:ext uri="{FF2B5EF4-FFF2-40B4-BE49-F238E27FC236}">
                  <a16:creationId xmlns:a16="http://schemas.microsoft.com/office/drawing/2014/main" id="{A46BA720-6E7A-4E71-AD7F-ECD137A6D1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2" name="Graphic 11" descr="Single gear">
              <a:extLst>
                <a:ext uri="{FF2B5EF4-FFF2-40B4-BE49-F238E27FC236}">
                  <a16:creationId xmlns:a16="http://schemas.microsoft.com/office/drawing/2014/main" id="{4F837CCA-A062-4B2F-B9D9-AB823BEA0A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486478"/>
              <a:ext cx="2880000" cy="2880000"/>
            </a:xfrm>
            <a:prstGeom prst="rect">
              <a:avLst/>
            </a:prstGeom>
          </p:spPr>
        </p:pic>
        <p:pic>
          <p:nvPicPr>
            <p:cNvPr id="13" name="Graphic 12" descr="Single gear">
              <a:extLst>
                <a:ext uri="{FF2B5EF4-FFF2-40B4-BE49-F238E27FC236}">
                  <a16:creationId xmlns:a16="http://schemas.microsoft.com/office/drawing/2014/main" id="{687E1DD9-8013-484A-9B47-DD8766FC70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spTree>
    <p:extLst>
      <p:ext uri="{BB962C8B-B14F-4D97-AF65-F5344CB8AC3E}">
        <p14:creationId xmlns:p14="http://schemas.microsoft.com/office/powerpoint/2010/main" val="3994408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Full text with sub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1F4059-05B2-4046-95B6-E976F80501AC}"/>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98A4A5FE-A970-4AC0-BEB3-216907648C22}"/>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TextBox 6">
            <a:extLst>
              <a:ext uri="{FF2B5EF4-FFF2-40B4-BE49-F238E27FC236}">
                <a16:creationId xmlns:a16="http://schemas.microsoft.com/office/drawing/2014/main" id="{BF7C6425-9813-4067-952B-EF56DFB8AB80}"/>
              </a:ext>
            </a:extLst>
          </p:cNvPr>
          <p:cNvSpPr txBox="1">
            <a:spLocks noChangeArrowheads="1"/>
          </p:cNvSpPr>
          <p:nvPr userDrawn="1"/>
        </p:nvSpPr>
        <p:spPr bwMode="auto">
          <a:xfrm>
            <a:off x="2857500" y="6472238"/>
            <a:ext cx="6465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8" name="Picture 6">
            <a:extLst>
              <a:ext uri="{FF2B5EF4-FFF2-40B4-BE49-F238E27FC236}">
                <a16:creationId xmlns:a16="http://schemas.microsoft.com/office/drawing/2014/main" id="{92A1DADC-9810-4366-9D23-47F3FB1672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0"/>
          </p:nvPr>
        </p:nvSpPr>
        <p:spPr>
          <a:xfrm>
            <a:off x="380999" y="2063201"/>
            <a:ext cx="11430001" cy="3956599"/>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9"/>
          <p:cNvSpPr>
            <a:spLocks noGrp="1"/>
          </p:cNvSpPr>
          <p:nvPr>
            <p:ph type="body" sz="quarter" idx="11"/>
          </p:nvPr>
        </p:nvSpPr>
        <p:spPr>
          <a:xfrm>
            <a:off x="380999" y="1295400"/>
            <a:ext cx="11430001" cy="767801"/>
          </a:xfrm>
          <a:prstGeom prst="rect">
            <a:avLst/>
          </a:prstGeom>
        </p:spPr>
        <p:txBody>
          <a:bodyPr anchor="ctr"/>
          <a:lstStyle>
            <a:lvl1pPr marL="0" indent="0" algn="l">
              <a:lnSpc>
                <a:spcPct val="100000"/>
              </a:lnSpc>
              <a:spcBef>
                <a:spcPts val="0"/>
              </a:spcBef>
              <a:buNone/>
              <a:defRPr sz="3600">
                <a:solidFill>
                  <a:srgbClr val="2F5597"/>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9" name="Title 7">
            <a:extLst>
              <a:ext uri="{FF2B5EF4-FFF2-40B4-BE49-F238E27FC236}">
                <a16:creationId xmlns:a16="http://schemas.microsoft.com/office/drawing/2014/main" id="{F33995C1-3338-4184-86BB-380070B1FAD9}"/>
              </a:ext>
            </a:extLst>
          </p:cNvPr>
          <p:cNvSpPr>
            <a:spLocks noGrp="1"/>
          </p:cNvSpPr>
          <p:nvPr>
            <p:ph type="title"/>
          </p:nvPr>
        </p:nvSpPr>
        <p:spPr>
          <a:xfrm>
            <a:off x="1393179" y="210897"/>
            <a:ext cx="9753600" cy="548640"/>
          </a:xfrm>
          <a:prstGeom prst="rect">
            <a:avLst/>
          </a:prstGeom>
        </p:spPr>
        <p:txBody>
          <a:bodyPr>
            <a:no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2">
            <a:extLst>
              <a:ext uri="{FF2B5EF4-FFF2-40B4-BE49-F238E27FC236}">
                <a16:creationId xmlns:a16="http://schemas.microsoft.com/office/drawing/2014/main" id="{CE5442E3-72DC-44B9-880E-F5221681F759}"/>
              </a:ext>
            </a:extLst>
          </p:cNvPr>
          <p:cNvSpPr>
            <a:spLocks noGrp="1"/>
          </p:cNvSpPr>
          <p:nvPr>
            <p:ph type="body" sz="quarter" idx="12" hasCustomPrompt="1"/>
          </p:nvPr>
        </p:nvSpPr>
        <p:spPr>
          <a:xfrm>
            <a:off x="381000" y="6030913"/>
            <a:ext cx="11430000" cy="369887"/>
          </a:xfrm>
          <a:prstGeom prst="rect">
            <a:avLst/>
          </a:prstGeom>
        </p:spPr>
        <p:txBody>
          <a:bodyPr/>
          <a:lstStyle>
            <a:lvl1pPr marL="0" indent="0">
              <a:buNone/>
              <a:defRPr sz="1000"/>
            </a:lvl1pPr>
            <a:lvl2pPr>
              <a:defRPr sz="1000"/>
            </a:lvl2pPr>
            <a:lvl3pPr>
              <a:defRPr sz="1000"/>
            </a:lvl3pPr>
            <a:lvl4pPr>
              <a:defRPr sz="1000"/>
            </a:lvl4pPr>
            <a:lvl5pPr>
              <a:defRPr sz="1000"/>
            </a:lvl5pPr>
          </a:lstStyle>
          <a:p>
            <a:pPr lvl="0"/>
            <a:r>
              <a:rPr lang="en-US" dirty="0"/>
              <a:t>Citation/image source</a:t>
            </a:r>
          </a:p>
        </p:txBody>
      </p:sp>
    </p:spTree>
    <p:extLst>
      <p:ext uri="{BB962C8B-B14F-4D97-AF65-F5344CB8AC3E}">
        <p14:creationId xmlns:p14="http://schemas.microsoft.com/office/powerpoint/2010/main" val="1183667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text no sub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E42333-6285-4B23-B920-FB3C6C18ACFC}"/>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E20CDAD1-F1C3-4C98-BB11-157D653A1407}"/>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a:extLst>
              <a:ext uri="{FF2B5EF4-FFF2-40B4-BE49-F238E27FC236}">
                <a16:creationId xmlns:a16="http://schemas.microsoft.com/office/drawing/2014/main" id="{8DAE4097-D40A-4B99-8F84-2E9D04118CEB}"/>
              </a:ext>
            </a:extLst>
          </p:cNvPr>
          <p:cNvSpPr txBox="1">
            <a:spLocks noChangeArrowheads="1"/>
          </p:cNvSpPr>
          <p:nvPr userDrawn="1"/>
        </p:nvSpPr>
        <p:spPr bwMode="auto">
          <a:xfrm>
            <a:off x="2857500" y="6472238"/>
            <a:ext cx="6465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7" name="Picture 6">
            <a:extLst>
              <a:ext uri="{FF2B5EF4-FFF2-40B4-BE49-F238E27FC236}">
                <a16:creationId xmlns:a16="http://schemas.microsoft.com/office/drawing/2014/main" id="{AAA1CC37-14ED-476F-9135-D82489B671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0"/>
          </p:nvPr>
        </p:nvSpPr>
        <p:spPr>
          <a:xfrm>
            <a:off x="380999" y="1295400"/>
            <a:ext cx="11430001" cy="4724400"/>
          </a:xfrm>
          <a:prstGeom prst="rect">
            <a:avLst/>
          </a:prstGeom>
        </p:spPr>
        <p:txBody>
          <a:bodyPr/>
          <a:lstStyle>
            <a:lvl1pPr marL="0" indent="0">
              <a:buNone/>
              <a:defRPr sz="3600">
                <a:solidFill>
                  <a:schemeClr val="tx1"/>
                </a:solidFill>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1393179" y="210897"/>
            <a:ext cx="9753600" cy="548640"/>
          </a:xfrm>
          <a:prstGeom prst="rect">
            <a:avLst/>
          </a:prstGeom>
        </p:spPr>
        <p:txBody>
          <a:bodyPr>
            <a:no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9151CE0-9DE4-4A04-B109-1B6A795AA6EC}"/>
              </a:ext>
            </a:extLst>
          </p:cNvPr>
          <p:cNvSpPr>
            <a:spLocks noGrp="1"/>
          </p:cNvSpPr>
          <p:nvPr>
            <p:ph type="body" sz="quarter" idx="11" hasCustomPrompt="1"/>
          </p:nvPr>
        </p:nvSpPr>
        <p:spPr>
          <a:xfrm>
            <a:off x="381000" y="6030913"/>
            <a:ext cx="11430000" cy="369887"/>
          </a:xfrm>
          <a:prstGeom prst="rect">
            <a:avLst/>
          </a:prstGeom>
        </p:spPr>
        <p:txBody>
          <a:bodyPr/>
          <a:lstStyle>
            <a:lvl1pPr marL="0" indent="0">
              <a:buNone/>
              <a:defRPr sz="1000"/>
            </a:lvl1pPr>
            <a:lvl2pPr>
              <a:defRPr sz="1000"/>
            </a:lvl2pPr>
            <a:lvl3pPr>
              <a:defRPr sz="1000"/>
            </a:lvl3pPr>
            <a:lvl4pPr>
              <a:defRPr sz="1000"/>
            </a:lvl4pPr>
            <a:lvl5pPr>
              <a:defRPr sz="1000"/>
            </a:lvl5pPr>
          </a:lstStyle>
          <a:p>
            <a:pPr lvl="0"/>
            <a:r>
              <a:rPr lang="en-US" dirty="0"/>
              <a:t>Citation/image source</a:t>
            </a:r>
          </a:p>
        </p:txBody>
      </p:sp>
    </p:spTree>
    <p:extLst>
      <p:ext uri="{BB962C8B-B14F-4D97-AF65-F5344CB8AC3E}">
        <p14:creationId xmlns:p14="http://schemas.microsoft.com/office/powerpoint/2010/main" val="2462551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ight photo with sub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00DF7-77CA-4FD5-81E4-4E1EBFBB608B}"/>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EA67C12A-DA4F-4564-90D2-8A19205B3CE1}"/>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a:extLst>
              <a:ext uri="{FF2B5EF4-FFF2-40B4-BE49-F238E27FC236}">
                <a16:creationId xmlns:a16="http://schemas.microsoft.com/office/drawing/2014/main" id="{3360846A-3E0B-40C4-8B69-554BCB2964C7}"/>
              </a:ext>
            </a:extLst>
          </p:cNvPr>
          <p:cNvSpPr txBox="1">
            <a:spLocks noChangeArrowheads="1"/>
          </p:cNvSpPr>
          <p:nvPr userDrawn="1"/>
        </p:nvSpPr>
        <p:spPr bwMode="auto">
          <a:xfrm>
            <a:off x="2857500" y="6472238"/>
            <a:ext cx="6465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7" name="Picture 6">
            <a:extLst>
              <a:ext uri="{FF2B5EF4-FFF2-40B4-BE49-F238E27FC236}">
                <a16:creationId xmlns:a16="http://schemas.microsoft.com/office/drawing/2014/main" id="{82ABA1DC-2AFE-4F60-8E51-5AC6B93DE8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7">
            <a:extLst>
              <a:ext uri="{FF2B5EF4-FFF2-40B4-BE49-F238E27FC236}">
                <a16:creationId xmlns:a16="http://schemas.microsoft.com/office/drawing/2014/main" id="{858030FE-1A15-4160-BDA6-C9E09E6FECCF}"/>
              </a:ext>
            </a:extLst>
          </p:cNvPr>
          <p:cNvSpPr>
            <a:spLocks noGrp="1"/>
          </p:cNvSpPr>
          <p:nvPr>
            <p:ph type="title"/>
          </p:nvPr>
        </p:nvSpPr>
        <p:spPr>
          <a:xfrm>
            <a:off x="1393179" y="210897"/>
            <a:ext cx="9753600" cy="548640"/>
          </a:xfrm>
          <a:prstGeom prst="rect">
            <a:avLst/>
          </a:prstGeom>
        </p:spPr>
        <p:txBody>
          <a:bodyPr>
            <a:no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0958DC9C-28E7-4C85-8692-8BEF203BA6FF}"/>
              </a:ext>
            </a:extLst>
          </p:cNvPr>
          <p:cNvSpPr>
            <a:spLocks noGrp="1"/>
          </p:cNvSpPr>
          <p:nvPr>
            <p:ph type="body" sz="quarter" idx="11" hasCustomPrompt="1"/>
          </p:nvPr>
        </p:nvSpPr>
        <p:spPr>
          <a:xfrm>
            <a:off x="381000" y="6030913"/>
            <a:ext cx="11430000" cy="369887"/>
          </a:xfrm>
          <a:prstGeom prst="rect">
            <a:avLst/>
          </a:prstGeom>
        </p:spPr>
        <p:txBody>
          <a:bodyPr/>
          <a:lstStyle>
            <a:lvl1pPr marL="0" indent="0">
              <a:buNone/>
              <a:defRPr sz="1000"/>
            </a:lvl1pPr>
            <a:lvl2pPr>
              <a:defRPr sz="1000"/>
            </a:lvl2pPr>
            <a:lvl3pPr>
              <a:defRPr sz="1000"/>
            </a:lvl3pPr>
            <a:lvl4pPr>
              <a:defRPr sz="1000"/>
            </a:lvl4pPr>
            <a:lvl5pPr>
              <a:defRPr sz="1000"/>
            </a:lvl5pPr>
          </a:lstStyle>
          <a:p>
            <a:pPr lvl="0"/>
            <a:r>
              <a:rPr lang="en-US" dirty="0"/>
              <a:t>Citation/image source</a:t>
            </a:r>
          </a:p>
        </p:txBody>
      </p:sp>
      <p:sp>
        <p:nvSpPr>
          <p:cNvPr id="9" name="Text Placeholder 10">
            <a:extLst>
              <a:ext uri="{FF2B5EF4-FFF2-40B4-BE49-F238E27FC236}">
                <a16:creationId xmlns:a16="http://schemas.microsoft.com/office/drawing/2014/main" id="{8F90FD1F-31AA-4873-BA92-D86C38C3DF39}"/>
              </a:ext>
            </a:extLst>
          </p:cNvPr>
          <p:cNvSpPr>
            <a:spLocks noGrp="1"/>
          </p:cNvSpPr>
          <p:nvPr>
            <p:ph type="body" sz="quarter" idx="10"/>
          </p:nvPr>
        </p:nvSpPr>
        <p:spPr>
          <a:xfrm>
            <a:off x="380999" y="2063201"/>
            <a:ext cx="5562601" cy="3956599"/>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B98F09B9-B011-484F-8C48-5182DF617FA9}"/>
              </a:ext>
            </a:extLst>
          </p:cNvPr>
          <p:cNvSpPr>
            <a:spLocks noGrp="1"/>
          </p:cNvSpPr>
          <p:nvPr>
            <p:ph type="body" sz="quarter" idx="12"/>
          </p:nvPr>
        </p:nvSpPr>
        <p:spPr>
          <a:xfrm>
            <a:off x="380999" y="1295400"/>
            <a:ext cx="11430001" cy="767801"/>
          </a:xfrm>
          <a:prstGeom prst="rect">
            <a:avLst/>
          </a:prstGeom>
        </p:spPr>
        <p:txBody>
          <a:bodyPr anchor="ctr"/>
          <a:lstStyle>
            <a:lvl1pPr marL="0" indent="0" algn="l">
              <a:lnSpc>
                <a:spcPct val="100000"/>
              </a:lnSpc>
              <a:spcBef>
                <a:spcPts val="0"/>
              </a:spcBef>
              <a:buNone/>
              <a:defRPr sz="3600">
                <a:solidFill>
                  <a:srgbClr val="2F5597"/>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 name="Picture Placeholder 2">
            <a:extLst>
              <a:ext uri="{FF2B5EF4-FFF2-40B4-BE49-F238E27FC236}">
                <a16:creationId xmlns:a16="http://schemas.microsoft.com/office/drawing/2014/main" id="{B05BAF5B-ADD3-4F65-90B9-D0C0947D16CF}"/>
              </a:ext>
            </a:extLst>
          </p:cNvPr>
          <p:cNvSpPr>
            <a:spLocks noGrp="1"/>
          </p:cNvSpPr>
          <p:nvPr>
            <p:ph type="pic" sz="quarter" idx="13"/>
          </p:nvPr>
        </p:nvSpPr>
        <p:spPr>
          <a:xfrm>
            <a:off x="6248400" y="2063750"/>
            <a:ext cx="5562600" cy="3967163"/>
          </a:xfrm>
          <a:prstGeom prst="rect">
            <a:avLst/>
          </a:prstGeom>
        </p:spPr>
        <p:txBody>
          <a:bodyPr/>
          <a:lstStyle/>
          <a:p>
            <a:endParaRPr lang="en-US" dirty="0"/>
          </a:p>
        </p:txBody>
      </p:sp>
    </p:spTree>
    <p:extLst>
      <p:ext uri="{BB962C8B-B14F-4D97-AF65-F5344CB8AC3E}">
        <p14:creationId xmlns:p14="http://schemas.microsoft.com/office/powerpoint/2010/main" val="27350431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ight photo no sub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00DF7-77CA-4FD5-81E4-4E1EBFBB608B}"/>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EA67C12A-DA4F-4564-90D2-8A19205B3CE1}"/>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a:extLst>
              <a:ext uri="{FF2B5EF4-FFF2-40B4-BE49-F238E27FC236}">
                <a16:creationId xmlns:a16="http://schemas.microsoft.com/office/drawing/2014/main" id="{3360846A-3E0B-40C4-8B69-554BCB2964C7}"/>
              </a:ext>
            </a:extLst>
          </p:cNvPr>
          <p:cNvSpPr txBox="1">
            <a:spLocks noChangeArrowheads="1"/>
          </p:cNvSpPr>
          <p:nvPr userDrawn="1"/>
        </p:nvSpPr>
        <p:spPr bwMode="auto">
          <a:xfrm>
            <a:off x="2857500" y="6472238"/>
            <a:ext cx="6465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7" name="Picture 6">
            <a:extLst>
              <a:ext uri="{FF2B5EF4-FFF2-40B4-BE49-F238E27FC236}">
                <a16:creationId xmlns:a16="http://schemas.microsoft.com/office/drawing/2014/main" id="{82ABA1DC-2AFE-4F60-8E51-5AC6B93DE8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7">
            <a:extLst>
              <a:ext uri="{FF2B5EF4-FFF2-40B4-BE49-F238E27FC236}">
                <a16:creationId xmlns:a16="http://schemas.microsoft.com/office/drawing/2014/main" id="{858030FE-1A15-4160-BDA6-C9E09E6FECCF}"/>
              </a:ext>
            </a:extLst>
          </p:cNvPr>
          <p:cNvSpPr>
            <a:spLocks noGrp="1"/>
          </p:cNvSpPr>
          <p:nvPr>
            <p:ph type="title"/>
          </p:nvPr>
        </p:nvSpPr>
        <p:spPr>
          <a:xfrm>
            <a:off x="1393179" y="210897"/>
            <a:ext cx="9753600" cy="548640"/>
          </a:xfrm>
          <a:prstGeom prst="rect">
            <a:avLst/>
          </a:prstGeom>
        </p:spPr>
        <p:txBody>
          <a:bodyPr>
            <a:no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0958DC9C-28E7-4C85-8692-8BEF203BA6FF}"/>
              </a:ext>
            </a:extLst>
          </p:cNvPr>
          <p:cNvSpPr>
            <a:spLocks noGrp="1"/>
          </p:cNvSpPr>
          <p:nvPr>
            <p:ph type="body" sz="quarter" idx="11" hasCustomPrompt="1"/>
          </p:nvPr>
        </p:nvSpPr>
        <p:spPr>
          <a:xfrm>
            <a:off x="381000" y="6030913"/>
            <a:ext cx="11430000" cy="369887"/>
          </a:xfrm>
          <a:prstGeom prst="rect">
            <a:avLst/>
          </a:prstGeom>
        </p:spPr>
        <p:txBody>
          <a:bodyPr/>
          <a:lstStyle>
            <a:lvl1pPr marL="0" indent="0">
              <a:buNone/>
              <a:defRPr sz="1000"/>
            </a:lvl1pPr>
            <a:lvl2pPr>
              <a:defRPr sz="1000"/>
            </a:lvl2pPr>
            <a:lvl3pPr>
              <a:defRPr sz="1000"/>
            </a:lvl3pPr>
            <a:lvl4pPr>
              <a:defRPr sz="1000"/>
            </a:lvl4pPr>
            <a:lvl5pPr>
              <a:defRPr sz="1000"/>
            </a:lvl5pPr>
          </a:lstStyle>
          <a:p>
            <a:pPr lvl="0"/>
            <a:r>
              <a:rPr lang="en-US" dirty="0"/>
              <a:t>Citation/image source</a:t>
            </a:r>
          </a:p>
        </p:txBody>
      </p:sp>
      <p:sp>
        <p:nvSpPr>
          <p:cNvPr id="9" name="Text Placeholder 10">
            <a:extLst>
              <a:ext uri="{FF2B5EF4-FFF2-40B4-BE49-F238E27FC236}">
                <a16:creationId xmlns:a16="http://schemas.microsoft.com/office/drawing/2014/main" id="{8F90FD1F-31AA-4873-BA92-D86C38C3DF39}"/>
              </a:ext>
            </a:extLst>
          </p:cNvPr>
          <p:cNvSpPr>
            <a:spLocks noGrp="1"/>
          </p:cNvSpPr>
          <p:nvPr>
            <p:ph type="body" sz="quarter" idx="10"/>
          </p:nvPr>
        </p:nvSpPr>
        <p:spPr>
          <a:xfrm>
            <a:off x="380999" y="1295401"/>
            <a:ext cx="5562601" cy="4724400"/>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B05BAF5B-ADD3-4F65-90B9-D0C0947D16CF}"/>
              </a:ext>
            </a:extLst>
          </p:cNvPr>
          <p:cNvSpPr>
            <a:spLocks noGrp="1"/>
          </p:cNvSpPr>
          <p:nvPr>
            <p:ph type="pic" sz="quarter" idx="13"/>
          </p:nvPr>
        </p:nvSpPr>
        <p:spPr>
          <a:xfrm>
            <a:off x="6248400" y="1306513"/>
            <a:ext cx="5562600" cy="4724400"/>
          </a:xfrm>
          <a:prstGeom prst="rect">
            <a:avLst/>
          </a:prstGeom>
        </p:spPr>
        <p:txBody>
          <a:bodyPr/>
          <a:lstStyle/>
          <a:p>
            <a:endParaRPr lang="en-US" dirty="0"/>
          </a:p>
        </p:txBody>
      </p:sp>
    </p:spTree>
    <p:extLst>
      <p:ext uri="{BB962C8B-B14F-4D97-AF65-F5344CB8AC3E}">
        <p14:creationId xmlns:p14="http://schemas.microsoft.com/office/powerpoint/2010/main" val="3986134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eft photo with sub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00DF7-77CA-4FD5-81E4-4E1EBFBB608B}"/>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EA67C12A-DA4F-4564-90D2-8A19205B3CE1}"/>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a:extLst>
              <a:ext uri="{FF2B5EF4-FFF2-40B4-BE49-F238E27FC236}">
                <a16:creationId xmlns:a16="http://schemas.microsoft.com/office/drawing/2014/main" id="{3360846A-3E0B-40C4-8B69-554BCB2964C7}"/>
              </a:ext>
            </a:extLst>
          </p:cNvPr>
          <p:cNvSpPr txBox="1">
            <a:spLocks noChangeArrowheads="1"/>
          </p:cNvSpPr>
          <p:nvPr userDrawn="1"/>
        </p:nvSpPr>
        <p:spPr bwMode="auto">
          <a:xfrm>
            <a:off x="2857500" y="6472238"/>
            <a:ext cx="6465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7" name="Picture 6">
            <a:extLst>
              <a:ext uri="{FF2B5EF4-FFF2-40B4-BE49-F238E27FC236}">
                <a16:creationId xmlns:a16="http://schemas.microsoft.com/office/drawing/2014/main" id="{82ABA1DC-2AFE-4F60-8E51-5AC6B93DE8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7">
            <a:extLst>
              <a:ext uri="{FF2B5EF4-FFF2-40B4-BE49-F238E27FC236}">
                <a16:creationId xmlns:a16="http://schemas.microsoft.com/office/drawing/2014/main" id="{858030FE-1A15-4160-BDA6-C9E09E6FECCF}"/>
              </a:ext>
            </a:extLst>
          </p:cNvPr>
          <p:cNvSpPr>
            <a:spLocks noGrp="1"/>
          </p:cNvSpPr>
          <p:nvPr>
            <p:ph type="title"/>
          </p:nvPr>
        </p:nvSpPr>
        <p:spPr>
          <a:xfrm>
            <a:off x="1393179" y="210897"/>
            <a:ext cx="9753600" cy="548640"/>
          </a:xfrm>
          <a:prstGeom prst="rect">
            <a:avLst/>
          </a:prstGeom>
        </p:spPr>
        <p:txBody>
          <a:bodyPr>
            <a:no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0958DC9C-28E7-4C85-8692-8BEF203BA6FF}"/>
              </a:ext>
            </a:extLst>
          </p:cNvPr>
          <p:cNvSpPr>
            <a:spLocks noGrp="1"/>
          </p:cNvSpPr>
          <p:nvPr>
            <p:ph type="body" sz="quarter" idx="11" hasCustomPrompt="1"/>
          </p:nvPr>
        </p:nvSpPr>
        <p:spPr>
          <a:xfrm>
            <a:off x="381000" y="6030913"/>
            <a:ext cx="11430000" cy="369887"/>
          </a:xfrm>
          <a:prstGeom prst="rect">
            <a:avLst/>
          </a:prstGeom>
        </p:spPr>
        <p:txBody>
          <a:bodyPr/>
          <a:lstStyle>
            <a:lvl1pPr marL="0" indent="0">
              <a:buNone/>
              <a:defRPr sz="1000"/>
            </a:lvl1pPr>
            <a:lvl2pPr>
              <a:defRPr sz="1000"/>
            </a:lvl2pPr>
            <a:lvl3pPr>
              <a:defRPr sz="1000"/>
            </a:lvl3pPr>
            <a:lvl4pPr>
              <a:defRPr sz="1000"/>
            </a:lvl4pPr>
            <a:lvl5pPr>
              <a:defRPr sz="1000"/>
            </a:lvl5pPr>
          </a:lstStyle>
          <a:p>
            <a:pPr lvl="0"/>
            <a:r>
              <a:rPr lang="en-US" dirty="0"/>
              <a:t>Citation/image source</a:t>
            </a:r>
          </a:p>
        </p:txBody>
      </p:sp>
      <p:sp>
        <p:nvSpPr>
          <p:cNvPr id="9" name="Text Placeholder 10">
            <a:extLst>
              <a:ext uri="{FF2B5EF4-FFF2-40B4-BE49-F238E27FC236}">
                <a16:creationId xmlns:a16="http://schemas.microsoft.com/office/drawing/2014/main" id="{8F90FD1F-31AA-4873-BA92-D86C38C3DF39}"/>
              </a:ext>
            </a:extLst>
          </p:cNvPr>
          <p:cNvSpPr>
            <a:spLocks noGrp="1"/>
          </p:cNvSpPr>
          <p:nvPr>
            <p:ph type="body" sz="quarter" idx="10"/>
          </p:nvPr>
        </p:nvSpPr>
        <p:spPr>
          <a:xfrm>
            <a:off x="6248399" y="2073765"/>
            <a:ext cx="5562601" cy="3956599"/>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B98F09B9-B011-484F-8C48-5182DF617FA9}"/>
              </a:ext>
            </a:extLst>
          </p:cNvPr>
          <p:cNvSpPr>
            <a:spLocks noGrp="1"/>
          </p:cNvSpPr>
          <p:nvPr>
            <p:ph type="body" sz="quarter" idx="12"/>
          </p:nvPr>
        </p:nvSpPr>
        <p:spPr>
          <a:xfrm>
            <a:off x="380999" y="1295400"/>
            <a:ext cx="11430001" cy="767801"/>
          </a:xfrm>
          <a:prstGeom prst="rect">
            <a:avLst/>
          </a:prstGeom>
        </p:spPr>
        <p:txBody>
          <a:bodyPr anchor="ctr"/>
          <a:lstStyle>
            <a:lvl1pPr marL="0" indent="0" algn="l">
              <a:lnSpc>
                <a:spcPct val="100000"/>
              </a:lnSpc>
              <a:spcBef>
                <a:spcPts val="0"/>
              </a:spcBef>
              <a:buNone/>
              <a:defRPr sz="3600">
                <a:solidFill>
                  <a:srgbClr val="2F5597"/>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3" name="Picture Placeholder 2">
            <a:extLst>
              <a:ext uri="{FF2B5EF4-FFF2-40B4-BE49-F238E27FC236}">
                <a16:creationId xmlns:a16="http://schemas.microsoft.com/office/drawing/2014/main" id="{B05BAF5B-ADD3-4F65-90B9-D0C0947D16CF}"/>
              </a:ext>
            </a:extLst>
          </p:cNvPr>
          <p:cNvSpPr>
            <a:spLocks noGrp="1"/>
          </p:cNvSpPr>
          <p:nvPr>
            <p:ph type="pic" sz="quarter" idx="13"/>
          </p:nvPr>
        </p:nvSpPr>
        <p:spPr>
          <a:xfrm>
            <a:off x="380999" y="2063750"/>
            <a:ext cx="5562600" cy="3967163"/>
          </a:xfrm>
          <a:prstGeom prst="rect">
            <a:avLst/>
          </a:prstGeom>
        </p:spPr>
        <p:txBody>
          <a:bodyPr/>
          <a:lstStyle/>
          <a:p>
            <a:endParaRPr lang="en-US" dirty="0"/>
          </a:p>
        </p:txBody>
      </p:sp>
    </p:spTree>
    <p:extLst>
      <p:ext uri="{BB962C8B-B14F-4D97-AF65-F5344CB8AC3E}">
        <p14:creationId xmlns:p14="http://schemas.microsoft.com/office/powerpoint/2010/main" val="4267236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ft photo no sub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00DF7-77CA-4FD5-81E4-4E1EBFBB608B}"/>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EA67C12A-DA4F-4564-90D2-8A19205B3CE1}"/>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a:extLst>
              <a:ext uri="{FF2B5EF4-FFF2-40B4-BE49-F238E27FC236}">
                <a16:creationId xmlns:a16="http://schemas.microsoft.com/office/drawing/2014/main" id="{3360846A-3E0B-40C4-8B69-554BCB2964C7}"/>
              </a:ext>
            </a:extLst>
          </p:cNvPr>
          <p:cNvSpPr txBox="1">
            <a:spLocks noChangeArrowheads="1"/>
          </p:cNvSpPr>
          <p:nvPr userDrawn="1"/>
        </p:nvSpPr>
        <p:spPr bwMode="auto">
          <a:xfrm>
            <a:off x="2857500" y="6472238"/>
            <a:ext cx="6465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7" name="Picture 6">
            <a:extLst>
              <a:ext uri="{FF2B5EF4-FFF2-40B4-BE49-F238E27FC236}">
                <a16:creationId xmlns:a16="http://schemas.microsoft.com/office/drawing/2014/main" id="{82ABA1DC-2AFE-4F60-8E51-5AC6B93DE8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7">
            <a:extLst>
              <a:ext uri="{FF2B5EF4-FFF2-40B4-BE49-F238E27FC236}">
                <a16:creationId xmlns:a16="http://schemas.microsoft.com/office/drawing/2014/main" id="{858030FE-1A15-4160-BDA6-C9E09E6FECCF}"/>
              </a:ext>
            </a:extLst>
          </p:cNvPr>
          <p:cNvSpPr>
            <a:spLocks noGrp="1"/>
          </p:cNvSpPr>
          <p:nvPr>
            <p:ph type="title"/>
          </p:nvPr>
        </p:nvSpPr>
        <p:spPr>
          <a:xfrm>
            <a:off x="1393179" y="210897"/>
            <a:ext cx="9753600" cy="548640"/>
          </a:xfrm>
          <a:prstGeom prst="rect">
            <a:avLst/>
          </a:prstGeom>
        </p:spPr>
        <p:txBody>
          <a:bodyPr>
            <a:no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0958DC9C-28E7-4C85-8692-8BEF203BA6FF}"/>
              </a:ext>
            </a:extLst>
          </p:cNvPr>
          <p:cNvSpPr>
            <a:spLocks noGrp="1"/>
          </p:cNvSpPr>
          <p:nvPr>
            <p:ph type="body" sz="quarter" idx="11" hasCustomPrompt="1"/>
          </p:nvPr>
        </p:nvSpPr>
        <p:spPr>
          <a:xfrm>
            <a:off x="381000" y="6030913"/>
            <a:ext cx="11430000" cy="369887"/>
          </a:xfrm>
          <a:prstGeom prst="rect">
            <a:avLst/>
          </a:prstGeom>
        </p:spPr>
        <p:txBody>
          <a:bodyPr/>
          <a:lstStyle>
            <a:lvl1pPr marL="0" indent="0">
              <a:buNone/>
              <a:defRPr sz="1000"/>
            </a:lvl1pPr>
            <a:lvl2pPr>
              <a:defRPr sz="1000"/>
            </a:lvl2pPr>
            <a:lvl3pPr>
              <a:defRPr sz="1000"/>
            </a:lvl3pPr>
            <a:lvl4pPr>
              <a:defRPr sz="1000"/>
            </a:lvl4pPr>
            <a:lvl5pPr>
              <a:defRPr sz="1000"/>
            </a:lvl5pPr>
          </a:lstStyle>
          <a:p>
            <a:pPr lvl="0"/>
            <a:r>
              <a:rPr lang="en-US" dirty="0"/>
              <a:t>Citation/image source</a:t>
            </a:r>
          </a:p>
        </p:txBody>
      </p:sp>
      <p:sp>
        <p:nvSpPr>
          <p:cNvPr id="9" name="Text Placeholder 10">
            <a:extLst>
              <a:ext uri="{FF2B5EF4-FFF2-40B4-BE49-F238E27FC236}">
                <a16:creationId xmlns:a16="http://schemas.microsoft.com/office/drawing/2014/main" id="{8F90FD1F-31AA-4873-BA92-D86C38C3DF39}"/>
              </a:ext>
            </a:extLst>
          </p:cNvPr>
          <p:cNvSpPr>
            <a:spLocks noGrp="1"/>
          </p:cNvSpPr>
          <p:nvPr>
            <p:ph type="body" sz="quarter" idx="10"/>
          </p:nvPr>
        </p:nvSpPr>
        <p:spPr>
          <a:xfrm>
            <a:off x="6248399" y="1295401"/>
            <a:ext cx="5562601" cy="4734964"/>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B05BAF5B-ADD3-4F65-90B9-D0C0947D16CF}"/>
              </a:ext>
            </a:extLst>
          </p:cNvPr>
          <p:cNvSpPr>
            <a:spLocks noGrp="1"/>
          </p:cNvSpPr>
          <p:nvPr>
            <p:ph type="pic" sz="quarter" idx="13"/>
          </p:nvPr>
        </p:nvSpPr>
        <p:spPr>
          <a:xfrm>
            <a:off x="380999" y="1295400"/>
            <a:ext cx="5562600" cy="4735513"/>
          </a:xfrm>
          <a:prstGeom prst="rect">
            <a:avLst/>
          </a:prstGeom>
        </p:spPr>
        <p:txBody>
          <a:bodyPr/>
          <a:lstStyle/>
          <a:p>
            <a:endParaRPr lang="en-US" dirty="0"/>
          </a:p>
        </p:txBody>
      </p:sp>
    </p:spTree>
    <p:extLst>
      <p:ext uri="{BB962C8B-B14F-4D97-AF65-F5344CB8AC3E}">
        <p14:creationId xmlns:p14="http://schemas.microsoft.com/office/powerpoint/2010/main" val="1658248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aph with sub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00DF7-77CA-4FD5-81E4-4E1EBFBB608B}"/>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EA67C12A-DA4F-4564-90D2-8A19205B3CE1}"/>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a:extLst>
              <a:ext uri="{FF2B5EF4-FFF2-40B4-BE49-F238E27FC236}">
                <a16:creationId xmlns:a16="http://schemas.microsoft.com/office/drawing/2014/main" id="{3360846A-3E0B-40C4-8B69-554BCB2964C7}"/>
              </a:ext>
            </a:extLst>
          </p:cNvPr>
          <p:cNvSpPr txBox="1">
            <a:spLocks noChangeArrowheads="1"/>
          </p:cNvSpPr>
          <p:nvPr userDrawn="1"/>
        </p:nvSpPr>
        <p:spPr bwMode="auto">
          <a:xfrm>
            <a:off x="2857500" y="6472238"/>
            <a:ext cx="6465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7" name="Picture 6">
            <a:extLst>
              <a:ext uri="{FF2B5EF4-FFF2-40B4-BE49-F238E27FC236}">
                <a16:creationId xmlns:a16="http://schemas.microsoft.com/office/drawing/2014/main" id="{82ABA1DC-2AFE-4F60-8E51-5AC6B93DE8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7">
            <a:extLst>
              <a:ext uri="{FF2B5EF4-FFF2-40B4-BE49-F238E27FC236}">
                <a16:creationId xmlns:a16="http://schemas.microsoft.com/office/drawing/2014/main" id="{858030FE-1A15-4160-BDA6-C9E09E6FECCF}"/>
              </a:ext>
            </a:extLst>
          </p:cNvPr>
          <p:cNvSpPr>
            <a:spLocks noGrp="1"/>
          </p:cNvSpPr>
          <p:nvPr>
            <p:ph type="title"/>
          </p:nvPr>
        </p:nvSpPr>
        <p:spPr>
          <a:xfrm>
            <a:off x="1393179" y="210897"/>
            <a:ext cx="9753600" cy="548640"/>
          </a:xfrm>
          <a:prstGeom prst="rect">
            <a:avLst/>
          </a:prstGeom>
        </p:spPr>
        <p:txBody>
          <a:bodyPr>
            <a:no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0958DC9C-28E7-4C85-8692-8BEF203BA6FF}"/>
              </a:ext>
            </a:extLst>
          </p:cNvPr>
          <p:cNvSpPr>
            <a:spLocks noGrp="1"/>
          </p:cNvSpPr>
          <p:nvPr>
            <p:ph type="body" sz="quarter" idx="11" hasCustomPrompt="1"/>
          </p:nvPr>
        </p:nvSpPr>
        <p:spPr>
          <a:xfrm>
            <a:off x="381000" y="6030913"/>
            <a:ext cx="11430000" cy="369887"/>
          </a:xfrm>
          <a:prstGeom prst="rect">
            <a:avLst/>
          </a:prstGeom>
        </p:spPr>
        <p:txBody>
          <a:bodyPr/>
          <a:lstStyle>
            <a:lvl1pPr marL="0" indent="0">
              <a:buNone/>
              <a:defRPr sz="1000"/>
            </a:lvl1pPr>
            <a:lvl2pPr>
              <a:defRPr sz="1000"/>
            </a:lvl2pPr>
            <a:lvl3pPr>
              <a:defRPr sz="1000"/>
            </a:lvl3pPr>
            <a:lvl4pPr>
              <a:defRPr sz="1000"/>
            </a:lvl4pPr>
            <a:lvl5pPr>
              <a:defRPr sz="1000"/>
            </a:lvl5pPr>
          </a:lstStyle>
          <a:p>
            <a:pPr lvl="0"/>
            <a:r>
              <a:rPr lang="en-US" dirty="0"/>
              <a:t>Citation/image source</a:t>
            </a:r>
          </a:p>
        </p:txBody>
      </p:sp>
      <p:sp>
        <p:nvSpPr>
          <p:cNvPr id="10" name="Text Placeholder 19">
            <a:extLst>
              <a:ext uri="{FF2B5EF4-FFF2-40B4-BE49-F238E27FC236}">
                <a16:creationId xmlns:a16="http://schemas.microsoft.com/office/drawing/2014/main" id="{B98F09B9-B011-484F-8C48-5182DF617FA9}"/>
              </a:ext>
            </a:extLst>
          </p:cNvPr>
          <p:cNvSpPr>
            <a:spLocks noGrp="1"/>
          </p:cNvSpPr>
          <p:nvPr>
            <p:ph type="body" sz="quarter" idx="12"/>
          </p:nvPr>
        </p:nvSpPr>
        <p:spPr>
          <a:xfrm>
            <a:off x="380999" y="1295400"/>
            <a:ext cx="11430001" cy="767801"/>
          </a:xfrm>
          <a:prstGeom prst="rect">
            <a:avLst/>
          </a:prstGeom>
        </p:spPr>
        <p:txBody>
          <a:bodyPr anchor="ctr"/>
          <a:lstStyle>
            <a:lvl1pPr marL="0" indent="0" algn="l">
              <a:lnSpc>
                <a:spcPct val="100000"/>
              </a:lnSpc>
              <a:spcBef>
                <a:spcPts val="0"/>
              </a:spcBef>
              <a:buNone/>
              <a:defRPr sz="3600">
                <a:solidFill>
                  <a:srgbClr val="2F5597"/>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Chart Placeholder 10">
            <a:extLst>
              <a:ext uri="{FF2B5EF4-FFF2-40B4-BE49-F238E27FC236}">
                <a16:creationId xmlns:a16="http://schemas.microsoft.com/office/drawing/2014/main" id="{8DA5291A-630A-4499-99AC-C4C59E161F8C}"/>
              </a:ext>
            </a:extLst>
          </p:cNvPr>
          <p:cNvSpPr>
            <a:spLocks noGrp="1"/>
          </p:cNvSpPr>
          <p:nvPr>
            <p:ph type="chart" sz="quarter" idx="13"/>
          </p:nvPr>
        </p:nvSpPr>
        <p:spPr>
          <a:xfrm>
            <a:off x="381000" y="2063750"/>
            <a:ext cx="11430000" cy="3956050"/>
          </a:xfrm>
          <a:prstGeom prst="rect">
            <a:avLst/>
          </a:prstGeom>
        </p:spPr>
        <p:txBody>
          <a:bodyPr/>
          <a:lstStyle/>
          <a:p>
            <a:endParaRPr lang="en-US" dirty="0"/>
          </a:p>
        </p:txBody>
      </p:sp>
    </p:spTree>
    <p:extLst>
      <p:ext uri="{BB962C8B-B14F-4D97-AF65-F5344CB8AC3E}">
        <p14:creationId xmlns:p14="http://schemas.microsoft.com/office/powerpoint/2010/main" val="3788895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ph no sub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00DF7-77CA-4FD5-81E4-4E1EBFBB608B}"/>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EA67C12A-DA4F-4564-90D2-8A19205B3CE1}"/>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a:extLst>
              <a:ext uri="{FF2B5EF4-FFF2-40B4-BE49-F238E27FC236}">
                <a16:creationId xmlns:a16="http://schemas.microsoft.com/office/drawing/2014/main" id="{3360846A-3E0B-40C4-8B69-554BCB2964C7}"/>
              </a:ext>
            </a:extLst>
          </p:cNvPr>
          <p:cNvSpPr txBox="1">
            <a:spLocks noChangeArrowheads="1"/>
          </p:cNvSpPr>
          <p:nvPr userDrawn="1"/>
        </p:nvSpPr>
        <p:spPr bwMode="auto">
          <a:xfrm>
            <a:off x="2857500" y="6472238"/>
            <a:ext cx="6465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7" name="Picture 6">
            <a:extLst>
              <a:ext uri="{FF2B5EF4-FFF2-40B4-BE49-F238E27FC236}">
                <a16:creationId xmlns:a16="http://schemas.microsoft.com/office/drawing/2014/main" id="{82ABA1DC-2AFE-4F60-8E51-5AC6B93DE8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7">
            <a:extLst>
              <a:ext uri="{FF2B5EF4-FFF2-40B4-BE49-F238E27FC236}">
                <a16:creationId xmlns:a16="http://schemas.microsoft.com/office/drawing/2014/main" id="{858030FE-1A15-4160-BDA6-C9E09E6FECCF}"/>
              </a:ext>
            </a:extLst>
          </p:cNvPr>
          <p:cNvSpPr>
            <a:spLocks noGrp="1"/>
          </p:cNvSpPr>
          <p:nvPr>
            <p:ph type="title"/>
          </p:nvPr>
        </p:nvSpPr>
        <p:spPr>
          <a:xfrm>
            <a:off x="1393179" y="210897"/>
            <a:ext cx="9753600" cy="548640"/>
          </a:xfrm>
          <a:prstGeom prst="rect">
            <a:avLst/>
          </a:prstGeom>
        </p:spPr>
        <p:txBody>
          <a:bodyPr>
            <a:no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0958DC9C-28E7-4C85-8692-8BEF203BA6FF}"/>
              </a:ext>
            </a:extLst>
          </p:cNvPr>
          <p:cNvSpPr>
            <a:spLocks noGrp="1"/>
          </p:cNvSpPr>
          <p:nvPr>
            <p:ph type="body" sz="quarter" idx="11" hasCustomPrompt="1"/>
          </p:nvPr>
        </p:nvSpPr>
        <p:spPr>
          <a:xfrm>
            <a:off x="381000" y="6030913"/>
            <a:ext cx="11430000" cy="369887"/>
          </a:xfrm>
          <a:prstGeom prst="rect">
            <a:avLst/>
          </a:prstGeom>
        </p:spPr>
        <p:txBody>
          <a:bodyPr/>
          <a:lstStyle>
            <a:lvl1pPr marL="0" indent="0">
              <a:buNone/>
              <a:defRPr sz="1000"/>
            </a:lvl1pPr>
            <a:lvl2pPr>
              <a:defRPr sz="1000"/>
            </a:lvl2pPr>
            <a:lvl3pPr>
              <a:defRPr sz="1000"/>
            </a:lvl3pPr>
            <a:lvl4pPr>
              <a:defRPr sz="1000"/>
            </a:lvl4pPr>
            <a:lvl5pPr>
              <a:defRPr sz="1000"/>
            </a:lvl5pPr>
          </a:lstStyle>
          <a:p>
            <a:pPr lvl="0"/>
            <a:r>
              <a:rPr lang="en-US" dirty="0"/>
              <a:t>Citation/image source</a:t>
            </a:r>
          </a:p>
        </p:txBody>
      </p:sp>
      <p:sp>
        <p:nvSpPr>
          <p:cNvPr id="10" name="Chart Placeholder 10">
            <a:extLst>
              <a:ext uri="{FF2B5EF4-FFF2-40B4-BE49-F238E27FC236}">
                <a16:creationId xmlns:a16="http://schemas.microsoft.com/office/drawing/2014/main" id="{9C282A6C-D9BA-4BBF-BD42-836EB71F13A9}"/>
              </a:ext>
            </a:extLst>
          </p:cNvPr>
          <p:cNvSpPr>
            <a:spLocks noGrp="1"/>
          </p:cNvSpPr>
          <p:nvPr>
            <p:ph type="chart" sz="quarter" idx="13"/>
          </p:nvPr>
        </p:nvSpPr>
        <p:spPr>
          <a:xfrm>
            <a:off x="381000" y="1295400"/>
            <a:ext cx="11430000" cy="4724400"/>
          </a:xfrm>
          <a:prstGeom prst="rect">
            <a:avLst/>
          </a:prstGeom>
        </p:spPr>
        <p:txBody>
          <a:bodyPr/>
          <a:lstStyle/>
          <a:p>
            <a:endParaRPr lang="en-US" dirty="0"/>
          </a:p>
        </p:txBody>
      </p:sp>
    </p:spTree>
    <p:extLst>
      <p:ext uri="{BB962C8B-B14F-4D97-AF65-F5344CB8AC3E}">
        <p14:creationId xmlns:p14="http://schemas.microsoft.com/office/powerpoint/2010/main" val="232424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00DF7-77CA-4FD5-81E4-4E1EBFBB608B}"/>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EA67C12A-DA4F-4564-90D2-8A19205B3CE1}"/>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a:extLst>
              <a:ext uri="{FF2B5EF4-FFF2-40B4-BE49-F238E27FC236}">
                <a16:creationId xmlns:a16="http://schemas.microsoft.com/office/drawing/2014/main" id="{3360846A-3E0B-40C4-8B69-554BCB2964C7}"/>
              </a:ext>
            </a:extLst>
          </p:cNvPr>
          <p:cNvSpPr txBox="1">
            <a:spLocks noChangeArrowheads="1"/>
          </p:cNvSpPr>
          <p:nvPr userDrawn="1"/>
        </p:nvSpPr>
        <p:spPr bwMode="auto">
          <a:xfrm>
            <a:off x="2857500" y="6472238"/>
            <a:ext cx="6465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7" name="Picture 6">
            <a:extLst>
              <a:ext uri="{FF2B5EF4-FFF2-40B4-BE49-F238E27FC236}">
                <a16:creationId xmlns:a16="http://schemas.microsoft.com/office/drawing/2014/main" id="{82ABA1DC-2AFE-4F60-8E51-5AC6B93DE8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7">
            <a:extLst>
              <a:ext uri="{FF2B5EF4-FFF2-40B4-BE49-F238E27FC236}">
                <a16:creationId xmlns:a16="http://schemas.microsoft.com/office/drawing/2014/main" id="{858030FE-1A15-4160-BDA6-C9E09E6FECCF}"/>
              </a:ext>
            </a:extLst>
          </p:cNvPr>
          <p:cNvSpPr>
            <a:spLocks noGrp="1"/>
          </p:cNvSpPr>
          <p:nvPr>
            <p:ph type="title"/>
          </p:nvPr>
        </p:nvSpPr>
        <p:spPr>
          <a:xfrm>
            <a:off x="1393179" y="210897"/>
            <a:ext cx="9753600" cy="548640"/>
          </a:xfrm>
          <a:prstGeom prst="rect">
            <a:avLst/>
          </a:prstGeom>
        </p:spPr>
        <p:txBody>
          <a:bodyPr>
            <a:no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0958DC9C-28E7-4C85-8692-8BEF203BA6FF}"/>
              </a:ext>
            </a:extLst>
          </p:cNvPr>
          <p:cNvSpPr>
            <a:spLocks noGrp="1"/>
          </p:cNvSpPr>
          <p:nvPr>
            <p:ph type="body" sz="quarter" idx="11" hasCustomPrompt="1"/>
          </p:nvPr>
        </p:nvSpPr>
        <p:spPr>
          <a:xfrm>
            <a:off x="381000" y="6030913"/>
            <a:ext cx="11430000" cy="369887"/>
          </a:xfrm>
          <a:prstGeom prst="rect">
            <a:avLst/>
          </a:prstGeom>
        </p:spPr>
        <p:txBody>
          <a:bodyPr/>
          <a:lstStyle>
            <a:lvl1pPr marL="0" indent="0">
              <a:buNone/>
              <a:defRPr sz="1000"/>
            </a:lvl1pPr>
            <a:lvl2pPr>
              <a:defRPr sz="1000"/>
            </a:lvl2pPr>
            <a:lvl3pPr>
              <a:defRPr sz="1000"/>
            </a:lvl3pPr>
            <a:lvl4pPr>
              <a:defRPr sz="1000"/>
            </a:lvl4pPr>
            <a:lvl5pPr>
              <a:defRPr sz="1000"/>
            </a:lvl5pPr>
          </a:lstStyle>
          <a:p>
            <a:pPr lvl="0"/>
            <a:r>
              <a:rPr lang="en-US" dirty="0"/>
              <a:t>Citation/image source</a:t>
            </a:r>
          </a:p>
        </p:txBody>
      </p:sp>
      <p:pic>
        <p:nvPicPr>
          <p:cNvPr id="9" name="Picture 8">
            <a:extLst>
              <a:ext uri="{FF2B5EF4-FFF2-40B4-BE49-F238E27FC236}">
                <a16:creationId xmlns:a16="http://schemas.microsoft.com/office/drawing/2014/main" id="{5750EE7C-54DE-4489-B379-9008CB2B282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82637" y="2286000"/>
            <a:ext cx="5521926" cy="3633788"/>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9">
            <a:extLst>
              <a:ext uri="{FF2B5EF4-FFF2-40B4-BE49-F238E27FC236}">
                <a16:creationId xmlns:a16="http://schemas.microsoft.com/office/drawing/2014/main" id="{9F8BEFC9-F99D-4FB7-9BF9-47FEE6DDF085}"/>
              </a:ext>
            </a:extLst>
          </p:cNvPr>
          <p:cNvSpPr>
            <a:spLocks noGrp="1"/>
          </p:cNvSpPr>
          <p:nvPr>
            <p:ph type="body" sz="quarter" idx="10"/>
          </p:nvPr>
        </p:nvSpPr>
        <p:spPr>
          <a:xfrm>
            <a:off x="381000" y="1295400"/>
            <a:ext cx="11430000" cy="990600"/>
          </a:xfrm>
          <a:prstGeom prst="rect">
            <a:avLst/>
          </a:prstGeom>
        </p:spPr>
        <p:txBody>
          <a:bodyPr anchor="ctr"/>
          <a:lstStyle>
            <a:lvl1pPr marL="0" indent="0" algn="ctr">
              <a:lnSpc>
                <a:spcPct val="100000"/>
              </a:lnSpc>
              <a:spcBef>
                <a:spcPts val="0"/>
              </a:spcBef>
              <a:buNone/>
              <a:defRPr sz="4400">
                <a:solidFill>
                  <a:srgbClr val="2F5597"/>
                </a:solidFill>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8427713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estion slide with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00DF7-77CA-4FD5-81E4-4E1EBFBB608B}"/>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EA67C12A-DA4F-4564-90D2-8A19205B3CE1}"/>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a:extLst>
              <a:ext uri="{FF2B5EF4-FFF2-40B4-BE49-F238E27FC236}">
                <a16:creationId xmlns:a16="http://schemas.microsoft.com/office/drawing/2014/main" id="{3360846A-3E0B-40C4-8B69-554BCB2964C7}"/>
              </a:ext>
            </a:extLst>
          </p:cNvPr>
          <p:cNvSpPr txBox="1">
            <a:spLocks noChangeArrowheads="1"/>
          </p:cNvSpPr>
          <p:nvPr userDrawn="1"/>
        </p:nvSpPr>
        <p:spPr bwMode="auto">
          <a:xfrm>
            <a:off x="2857500" y="6472238"/>
            <a:ext cx="6465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7" name="Picture 6">
            <a:extLst>
              <a:ext uri="{FF2B5EF4-FFF2-40B4-BE49-F238E27FC236}">
                <a16:creationId xmlns:a16="http://schemas.microsoft.com/office/drawing/2014/main" id="{82ABA1DC-2AFE-4F60-8E51-5AC6B93DE8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7">
            <a:extLst>
              <a:ext uri="{FF2B5EF4-FFF2-40B4-BE49-F238E27FC236}">
                <a16:creationId xmlns:a16="http://schemas.microsoft.com/office/drawing/2014/main" id="{858030FE-1A15-4160-BDA6-C9E09E6FECCF}"/>
              </a:ext>
            </a:extLst>
          </p:cNvPr>
          <p:cNvSpPr>
            <a:spLocks noGrp="1"/>
          </p:cNvSpPr>
          <p:nvPr>
            <p:ph type="title"/>
          </p:nvPr>
        </p:nvSpPr>
        <p:spPr>
          <a:xfrm>
            <a:off x="1393179" y="210897"/>
            <a:ext cx="9753600" cy="548640"/>
          </a:xfrm>
          <a:prstGeom prst="rect">
            <a:avLst/>
          </a:prstGeom>
        </p:spPr>
        <p:txBody>
          <a:bodyPr>
            <a:no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0958DC9C-28E7-4C85-8692-8BEF203BA6FF}"/>
              </a:ext>
            </a:extLst>
          </p:cNvPr>
          <p:cNvSpPr>
            <a:spLocks noGrp="1"/>
          </p:cNvSpPr>
          <p:nvPr>
            <p:ph type="body" sz="quarter" idx="11" hasCustomPrompt="1"/>
          </p:nvPr>
        </p:nvSpPr>
        <p:spPr>
          <a:xfrm>
            <a:off x="381000" y="6030913"/>
            <a:ext cx="11430000" cy="369887"/>
          </a:xfrm>
          <a:prstGeom prst="rect">
            <a:avLst/>
          </a:prstGeom>
        </p:spPr>
        <p:txBody>
          <a:bodyPr/>
          <a:lstStyle>
            <a:lvl1pPr marL="0" indent="0">
              <a:buNone/>
              <a:defRPr sz="1000"/>
            </a:lvl1pPr>
            <a:lvl2pPr>
              <a:defRPr sz="1000"/>
            </a:lvl2pPr>
            <a:lvl3pPr>
              <a:defRPr sz="1000"/>
            </a:lvl3pPr>
            <a:lvl4pPr>
              <a:defRPr sz="1000"/>
            </a:lvl4pPr>
            <a:lvl5pPr>
              <a:defRPr sz="1000"/>
            </a:lvl5pPr>
          </a:lstStyle>
          <a:p>
            <a:pPr lvl="0"/>
            <a:r>
              <a:rPr lang="en-US" dirty="0"/>
              <a:t>Citation/image source</a:t>
            </a:r>
          </a:p>
        </p:txBody>
      </p:sp>
      <p:pic>
        <p:nvPicPr>
          <p:cNvPr id="9" name="Picture 8">
            <a:extLst>
              <a:ext uri="{FF2B5EF4-FFF2-40B4-BE49-F238E27FC236}">
                <a16:creationId xmlns:a16="http://schemas.microsoft.com/office/drawing/2014/main" id="{5750EE7C-54DE-4489-B379-9008CB2B282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0050" y="1752600"/>
            <a:ext cx="5521926" cy="3633788"/>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0">
            <a:extLst>
              <a:ext uri="{FF2B5EF4-FFF2-40B4-BE49-F238E27FC236}">
                <a16:creationId xmlns:a16="http://schemas.microsoft.com/office/drawing/2014/main" id="{240EC886-EB81-48A5-B6D8-4686589903CE}"/>
              </a:ext>
            </a:extLst>
          </p:cNvPr>
          <p:cNvSpPr>
            <a:spLocks noGrp="1"/>
          </p:cNvSpPr>
          <p:nvPr>
            <p:ph type="body" sz="quarter" idx="10"/>
          </p:nvPr>
        </p:nvSpPr>
        <p:spPr>
          <a:xfrm>
            <a:off x="6289074" y="1292226"/>
            <a:ext cx="5521926" cy="4727574"/>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068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6D6166-2B42-4F11-BAA6-8ABAE1BE810C}" type="datetimeFigureOut">
              <a:rPr lang="en-US" noProof="0" smtClean="0"/>
              <a:t>2/10/2020</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p:txBody>
      </p:sp>
      <p:sp>
        <p:nvSpPr>
          <p:cNvPr id="9" name="Slide Number Placeholder 8"/>
          <p:cNvSpPr>
            <a:spLocks noGrp="1"/>
          </p:cNvSpPr>
          <p:nvPr>
            <p:ph type="sldNum" sz="quarter" idx="12"/>
          </p:nvPr>
        </p:nvSpPr>
        <p:spPr/>
        <p:txBody>
          <a:bodyPr/>
          <a:lstStyle/>
          <a:p>
            <a:fld id="{9E3FA76C-C565-46B6-8652-D75785E2521F}" type="slidenum">
              <a:rPr lang="en-US" noProof="0" smtClean="0"/>
              <a:t>‹#›</a:t>
            </a:fld>
            <a:endParaRPr lang="en-US" noProof="0" dirty="0"/>
          </a:p>
        </p:txBody>
      </p:sp>
      <p:grpSp>
        <p:nvGrpSpPr>
          <p:cNvPr id="11" name="Group 10">
            <a:extLst>
              <a:ext uri="{FF2B5EF4-FFF2-40B4-BE49-F238E27FC236}">
                <a16:creationId xmlns:a16="http://schemas.microsoft.com/office/drawing/2014/main" id="{AED58909-CF0D-4D1E-9118-987119E0CB86}"/>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2" name="Graphic 11" descr="Single gear">
              <a:extLst>
                <a:ext uri="{FF2B5EF4-FFF2-40B4-BE49-F238E27FC236}">
                  <a16:creationId xmlns:a16="http://schemas.microsoft.com/office/drawing/2014/main" id="{2B07B907-416F-413E-9F67-2310C4B1211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3" name="Graphic 12" descr="Single gear">
              <a:extLst>
                <a:ext uri="{FF2B5EF4-FFF2-40B4-BE49-F238E27FC236}">
                  <a16:creationId xmlns:a16="http://schemas.microsoft.com/office/drawing/2014/main" id="{7005458A-7735-4E51-BFFB-677A5F90447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14" name="Graphic 13" descr="Single gear">
              <a:extLst>
                <a:ext uri="{FF2B5EF4-FFF2-40B4-BE49-F238E27FC236}">
                  <a16:creationId xmlns:a16="http://schemas.microsoft.com/office/drawing/2014/main" id="{B4BE2048-0A89-4C0D-8864-B04D588F58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5" name="Graphic 14" descr="Single gear">
              <a:extLst>
                <a:ext uri="{FF2B5EF4-FFF2-40B4-BE49-F238E27FC236}">
                  <a16:creationId xmlns:a16="http://schemas.microsoft.com/office/drawing/2014/main" id="{3EF0C51C-44F6-4203-8086-CF2E9127FC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6" name="Graphic 15" descr="Single gear">
              <a:extLst>
                <a:ext uri="{FF2B5EF4-FFF2-40B4-BE49-F238E27FC236}">
                  <a16:creationId xmlns:a16="http://schemas.microsoft.com/office/drawing/2014/main" id="{EE9F9AA8-5928-414F-9690-3621AF53BD4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spTree>
    <p:extLst>
      <p:ext uri="{BB962C8B-B14F-4D97-AF65-F5344CB8AC3E}">
        <p14:creationId xmlns:p14="http://schemas.microsoft.com/office/powerpoint/2010/main" val="14229963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act_KDHE and Q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00DF7-77CA-4FD5-81E4-4E1EBFBB608B}"/>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EA67C12A-DA4F-4564-90D2-8A19205B3CE1}"/>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a:extLst>
              <a:ext uri="{FF2B5EF4-FFF2-40B4-BE49-F238E27FC236}">
                <a16:creationId xmlns:a16="http://schemas.microsoft.com/office/drawing/2014/main" id="{3360846A-3E0B-40C4-8B69-554BCB2964C7}"/>
              </a:ext>
            </a:extLst>
          </p:cNvPr>
          <p:cNvSpPr txBox="1">
            <a:spLocks noChangeArrowheads="1"/>
          </p:cNvSpPr>
          <p:nvPr userDrawn="1"/>
        </p:nvSpPr>
        <p:spPr bwMode="auto">
          <a:xfrm>
            <a:off x="2857500" y="6472238"/>
            <a:ext cx="6465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7" name="Picture 6">
            <a:extLst>
              <a:ext uri="{FF2B5EF4-FFF2-40B4-BE49-F238E27FC236}">
                <a16:creationId xmlns:a16="http://schemas.microsoft.com/office/drawing/2014/main" id="{82ABA1DC-2AFE-4F60-8E51-5AC6B93DE8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7">
            <a:extLst>
              <a:ext uri="{FF2B5EF4-FFF2-40B4-BE49-F238E27FC236}">
                <a16:creationId xmlns:a16="http://schemas.microsoft.com/office/drawing/2014/main" id="{858030FE-1A15-4160-BDA6-C9E09E6FECCF}"/>
              </a:ext>
            </a:extLst>
          </p:cNvPr>
          <p:cNvSpPr>
            <a:spLocks noGrp="1"/>
          </p:cNvSpPr>
          <p:nvPr>
            <p:ph type="title"/>
          </p:nvPr>
        </p:nvSpPr>
        <p:spPr>
          <a:xfrm>
            <a:off x="1393179" y="210897"/>
            <a:ext cx="9753600" cy="548640"/>
          </a:xfrm>
          <a:prstGeom prst="rect">
            <a:avLst/>
          </a:prstGeom>
        </p:spPr>
        <p:txBody>
          <a:bodyPr>
            <a:no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0958DC9C-28E7-4C85-8692-8BEF203BA6FF}"/>
              </a:ext>
            </a:extLst>
          </p:cNvPr>
          <p:cNvSpPr>
            <a:spLocks noGrp="1"/>
          </p:cNvSpPr>
          <p:nvPr>
            <p:ph type="body" sz="quarter" idx="11" hasCustomPrompt="1"/>
          </p:nvPr>
        </p:nvSpPr>
        <p:spPr>
          <a:xfrm>
            <a:off x="381000" y="6030913"/>
            <a:ext cx="11430000" cy="369887"/>
          </a:xfrm>
          <a:prstGeom prst="rect">
            <a:avLst/>
          </a:prstGeom>
        </p:spPr>
        <p:txBody>
          <a:bodyPr/>
          <a:lstStyle>
            <a:lvl1pPr marL="0" indent="0">
              <a:buNone/>
              <a:defRPr sz="1000"/>
            </a:lvl1pPr>
            <a:lvl2pPr>
              <a:defRPr sz="1000"/>
            </a:lvl2pPr>
            <a:lvl3pPr>
              <a:defRPr sz="1000"/>
            </a:lvl3pPr>
            <a:lvl4pPr>
              <a:defRPr sz="1000"/>
            </a:lvl4pPr>
            <a:lvl5pPr>
              <a:defRPr sz="1000"/>
            </a:lvl5pPr>
          </a:lstStyle>
          <a:p>
            <a:pPr lvl="0"/>
            <a:r>
              <a:rPr lang="en-US" dirty="0"/>
              <a:t>Citation/image source</a:t>
            </a:r>
          </a:p>
        </p:txBody>
      </p:sp>
      <p:sp>
        <p:nvSpPr>
          <p:cNvPr id="10" name="Text Placeholder 10">
            <a:extLst>
              <a:ext uri="{FF2B5EF4-FFF2-40B4-BE49-F238E27FC236}">
                <a16:creationId xmlns:a16="http://schemas.microsoft.com/office/drawing/2014/main" id="{240EC886-EB81-48A5-B6D8-4686589903CE}"/>
              </a:ext>
            </a:extLst>
          </p:cNvPr>
          <p:cNvSpPr>
            <a:spLocks noGrp="1"/>
          </p:cNvSpPr>
          <p:nvPr>
            <p:ph type="body" sz="quarter" idx="10" hasCustomPrompt="1"/>
          </p:nvPr>
        </p:nvSpPr>
        <p:spPr>
          <a:xfrm>
            <a:off x="381000" y="1300164"/>
            <a:ext cx="5521926" cy="4727574"/>
          </a:xfrm>
          <a:prstGeom prst="rect">
            <a:avLst/>
          </a:prstGeom>
        </p:spPr>
        <p:txBody>
          <a:bodyPr/>
          <a:lstStyle>
            <a:lvl1pPr marL="0" indent="0">
              <a:buNone/>
              <a:defRPr sz="2800">
                <a:latin typeface="Arial" panose="020B0604020202020204" pitchFamily="34" charset="0"/>
                <a:cs typeface="Arial" panose="020B0604020202020204" pitchFamily="34" charset="0"/>
              </a:defRPr>
            </a:lvl1pPr>
            <a:lvl2pPr marL="457200" indent="0">
              <a:buNone/>
              <a:defRPr sz="2400">
                <a:latin typeface="Arial" panose="020B0604020202020204" pitchFamily="34"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dirty="0"/>
              <a:t>Name</a:t>
            </a:r>
          </a:p>
          <a:p>
            <a:pPr lvl="0"/>
            <a:r>
              <a:rPr lang="en-US" dirty="0"/>
              <a:t>Title</a:t>
            </a:r>
          </a:p>
          <a:p>
            <a:pPr lvl="0"/>
            <a:r>
              <a:rPr lang="en-US" dirty="0"/>
              <a:t>Phone Number</a:t>
            </a:r>
          </a:p>
          <a:p>
            <a:pPr lvl="0"/>
            <a:r>
              <a:rPr lang="en-US" dirty="0"/>
              <a:t>Email</a:t>
            </a:r>
          </a:p>
        </p:txBody>
      </p:sp>
      <p:pic>
        <p:nvPicPr>
          <p:cNvPr id="11" name="Picture 10">
            <a:extLst>
              <a:ext uri="{FF2B5EF4-FFF2-40B4-BE49-F238E27FC236}">
                <a16:creationId xmlns:a16="http://schemas.microsoft.com/office/drawing/2014/main" id="{154675E9-4904-4033-A352-9E1C295F80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6731" y="4043757"/>
            <a:ext cx="3451185" cy="1418437"/>
          </a:xfrm>
          <a:prstGeom prst="rect">
            <a:avLst/>
          </a:prstGeom>
          <a:effectLst/>
        </p:spPr>
      </p:pic>
      <p:pic>
        <p:nvPicPr>
          <p:cNvPr id="12" name="Picture 11">
            <a:extLst>
              <a:ext uri="{FF2B5EF4-FFF2-40B4-BE49-F238E27FC236}">
                <a16:creationId xmlns:a16="http://schemas.microsoft.com/office/drawing/2014/main" id="{FDBD02E1-044B-44B5-BB51-E342D3505A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31886" y="1567871"/>
            <a:ext cx="2960877" cy="1994480"/>
          </a:xfrm>
          <a:prstGeom prst="rect">
            <a:avLst/>
          </a:prstGeom>
        </p:spPr>
      </p:pic>
    </p:spTree>
    <p:extLst>
      <p:ext uri="{BB962C8B-B14F-4D97-AF65-F5344CB8AC3E}">
        <p14:creationId xmlns:p14="http://schemas.microsoft.com/office/powerpoint/2010/main" val="2563396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act_KDH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00DF7-77CA-4FD5-81E4-4E1EBFBB608B}"/>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EA67C12A-DA4F-4564-90D2-8A19205B3CE1}"/>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a:extLst>
              <a:ext uri="{FF2B5EF4-FFF2-40B4-BE49-F238E27FC236}">
                <a16:creationId xmlns:a16="http://schemas.microsoft.com/office/drawing/2014/main" id="{3360846A-3E0B-40C4-8B69-554BCB2964C7}"/>
              </a:ext>
            </a:extLst>
          </p:cNvPr>
          <p:cNvSpPr txBox="1">
            <a:spLocks noChangeArrowheads="1"/>
          </p:cNvSpPr>
          <p:nvPr userDrawn="1"/>
        </p:nvSpPr>
        <p:spPr bwMode="auto">
          <a:xfrm>
            <a:off x="2857500" y="6472238"/>
            <a:ext cx="6465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7" name="Picture 6">
            <a:extLst>
              <a:ext uri="{FF2B5EF4-FFF2-40B4-BE49-F238E27FC236}">
                <a16:creationId xmlns:a16="http://schemas.microsoft.com/office/drawing/2014/main" id="{82ABA1DC-2AFE-4F60-8E51-5AC6B93DE8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7">
            <a:extLst>
              <a:ext uri="{FF2B5EF4-FFF2-40B4-BE49-F238E27FC236}">
                <a16:creationId xmlns:a16="http://schemas.microsoft.com/office/drawing/2014/main" id="{858030FE-1A15-4160-BDA6-C9E09E6FECCF}"/>
              </a:ext>
            </a:extLst>
          </p:cNvPr>
          <p:cNvSpPr>
            <a:spLocks noGrp="1"/>
          </p:cNvSpPr>
          <p:nvPr>
            <p:ph type="title"/>
          </p:nvPr>
        </p:nvSpPr>
        <p:spPr>
          <a:xfrm>
            <a:off x="1393179" y="210897"/>
            <a:ext cx="9753600" cy="548640"/>
          </a:xfrm>
          <a:prstGeom prst="rect">
            <a:avLst/>
          </a:prstGeom>
        </p:spPr>
        <p:txBody>
          <a:bodyPr>
            <a:no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0958DC9C-28E7-4C85-8692-8BEF203BA6FF}"/>
              </a:ext>
            </a:extLst>
          </p:cNvPr>
          <p:cNvSpPr>
            <a:spLocks noGrp="1"/>
          </p:cNvSpPr>
          <p:nvPr>
            <p:ph type="body" sz="quarter" idx="11" hasCustomPrompt="1"/>
          </p:nvPr>
        </p:nvSpPr>
        <p:spPr>
          <a:xfrm>
            <a:off x="381000" y="6030913"/>
            <a:ext cx="11430000" cy="369887"/>
          </a:xfrm>
          <a:prstGeom prst="rect">
            <a:avLst/>
          </a:prstGeom>
        </p:spPr>
        <p:txBody>
          <a:bodyPr/>
          <a:lstStyle>
            <a:lvl1pPr marL="0" indent="0">
              <a:buNone/>
              <a:defRPr sz="1000"/>
            </a:lvl1pPr>
            <a:lvl2pPr>
              <a:defRPr sz="1000"/>
            </a:lvl2pPr>
            <a:lvl3pPr>
              <a:defRPr sz="1000"/>
            </a:lvl3pPr>
            <a:lvl4pPr>
              <a:defRPr sz="1000"/>
            </a:lvl4pPr>
            <a:lvl5pPr>
              <a:defRPr sz="1000"/>
            </a:lvl5pPr>
          </a:lstStyle>
          <a:p>
            <a:pPr lvl="0"/>
            <a:r>
              <a:rPr lang="en-US" dirty="0"/>
              <a:t>Citation/image source</a:t>
            </a:r>
          </a:p>
        </p:txBody>
      </p:sp>
      <p:sp>
        <p:nvSpPr>
          <p:cNvPr id="10" name="Text Placeholder 10">
            <a:extLst>
              <a:ext uri="{FF2B5EF4-FFF2-40B4-BE49-F238E27FC236}">
                <a16:creationId xmlns:a16="http://schemas.microsoft.com/office/drawing/2014/main" id="{240EC886-EB81-48A5-B6D8-4686589903CE}"/>
              </a:ext>
            </a:extLst>
          </p:cNvPr>
          <p:cNvSpPr>
            <a:spLocks noGrp="1"/>
          </p:cNvSpPr>
          <p:nvPr>
            <p:ph type="body" sz="quarter" idx="10" hasCustomPrompt="1"/>
          </p:nvPr>
        </p:nvSpPr>
        <p:spPr>
          <a:xfrm>
            <a:off x="381000" y="1300164"/>
            <a:ext cx="5521926" cy="4727574"/>
          </a:xfrm>
          <a:prstGeom prst="rect">
            <a:avLst/>
          </a:prstGeom>
        </p:spPr>
        <p:txBody>
          <a:bodyPr/>
          <a:lstStyle>
            <a:lvl1pPr marL="0" indent="0">
              <a:buNone/>
              <a:defRPr sz="2800">
                <a:latin typeface="Arial" panose="020B0604020202020204" pitchFamily="34" charset="0"/>
                <a:cs typeface="Arial" panose="020B0604020202020204" pitchFamily="34" charset="0"/>
              </a:defRPr>
            </a:lvl1pPr>
            <a:lvl2pPr marL="457200" indent="0">
              <a:buNone/>
              <a:defRPr sz="2400">
                <a:latin typeface="Arial" panose="020B0604020202020204" pitchFamily="34"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dirty="0"/>
              <a:t>Name</a:t>
            </a:r>
          </a:p>
          <a:p>
            <a:pPr lvl="0"/>
            <a:r>
              <a:rPr lang="en-US" dirty="0"/>
              <a:t>Title</a:t>
            </a:r>
          </a:p>
          <a:p>
            <a:pPr lvl="0"/>
            <a:r>
              <a:rPr lang="en-US" dirty="0"/>
              <a:t>Phone Number</a:t>
            </a:r>
          </a:p>
          <a:p>
            <a:pPr lvl="0"/>
            <a:r>
              <a:rPr lang="en-US" dirty="0"/>
              <a:t>Email</a:t>
            </a:r>
          </a:p>
        </p:txBody>
      </p:sp>
      <p:pic>
        <p:nvPicPr>
          <p:cNvPr id="12" name="Picture 11">
            <a:extLst>
              <a:ext uri="{FF2B5EF4-FFF2-40B4-BE49-F238E27FC236}">
                <a16:creationId xmlns:a16="http://schemas.microsoft.com/office/drawing/2014/main" id="{FDBD02E1-044B-44B5-BB51-E342D3505A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7600" y="2431760"/>
            <a:ext cx="2960877" cy="1994480"/>
          </a:xfrm>
          <a:prstGeom prst="rect">
            <a:avLst/>
          </a:prstGeom>
        </p:spPr>
      </p:pic>
    </p:spTree>
    <p:extLst>
      <p:ext uri="{BB962C8B-B14F-4D97-AF65-F5344CB8AC3E}">
        <p14:creationId xmlns:p14="http://schemas.microsoft.com/office/powerpoint/2010/main" val="21192030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act_KDHE and partn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00DF7-77CA-4FD5-81E4-4E1EBFBB608B}"/>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EA67C12A-DA4F-4564-90D2-8A19205B3CE1}"/>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a:extLst>
              <a:ext uri="{FF2B5EF4-FFF2-40B4-BE49-F238E27FC236}">
                <a16:creationId xmlns:a16="http://schemas.microsoft.com/office/drawing/2014/main" id="{3360846A-3E0B-40C4-8B69-554BCB2964C7}"/>
              </a:ext>
            </a:extLst>
          </p:cNvPr>
          <p:cNvSpPr txBox="1">
            <a:spLocks noChangeArrowheads="1"/>
          </p:cNvSpPr>
          <p:nvPr userDrawn="1"/>
        </p:nvSpPr>
        <p:spPr bwMode="auto">
          <a:xfrm>
            <a:off x="2857500" y="6472238"/>
            <a:ext cx="6465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7" name="Picture 6">
            <a:extLst>
              <a:ext uri="{FF2B5EF4-FFF2-40B4-BE49-F238E27FC236}">
                <a16:creationId xmlns:a16="http://schemas.microsoft.com/office/drawing/2014/main" id="{82ABA1DC-2AFE-4F60-8E51-5AC6B93DE8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7">
            <a:extLst>
              <a:ext uri="{FF2B5EF4-FFF2-40B4-BE49-F238E27FC236}">
                <a16:creationId xmlns:a16="http://schemas.microsoft.com/office/drawing/2014/main" id="{858030FE-1A15-4160-BDA6-C9E09E6FECCF}"/>
              </a:ext>
            </a:extLst>
          </p:cNvPr>
          <p:cNvSpPr>
            <a:spLocks noGrp="1"/>
          </p:cNvSpPr>
          <p:nvPr>
            <p:ph type="title"/>
          </p:nvPr>
        </p:nvSpPr>
        <p:spPr>
          <a:xfrm>
            <a:off x="1393179" y="210897"/>
            <a:ext cx="9753600" cy="548640"/>
          </a:xfrm>
          <a:prstGeom prst="rect">
            <a:avLst/>
          </a:prstGeom>
        </p:spPr>
        <p:txBody>
          <a:bodyPr>
            <a:no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2">
            <a:extLst>
              <a:ext uri="{FF2B5EF4-FFF2-40B4-BE49-F238E27FC236}">
                <a16:creationId xmlns:a16="http://schemas.microsoft.com/office/drawing/2014/main" id="{0958DC9C-28E7-4C85-8692-8BEF203BA6FF}"/>
              </a:ext>
            </a:extLst>
          </p:cNvPr>
          <p:cNvSpPr>
            <a:spLocks noGrp="1"/>
          </p:cNvSpPr>
          <p:nvPr>
            <p:ph type="body" sz="quarter" idx="11" hasCustomPrompt="1"/>
          </p:nvPr>
        </p:nvSpPr>
        <p:spPr>
          <a:xfrm>
            <a:off x="381000" y="6030913"/>
            <a:ext cx="11430000" cy="369887"/>
          </a:xfrm>
          <a:prstGeom prst="rect">
            <a:avLst/>
          </a:prstGeom>
        </p:spPr>
        <p:txBody>
          <a:bodyPr/>
          <a:lstStyle>
            <a:lvl1pPr marL="0" indent="0">
              <a:buNone/>
              <a:defRPr sz="1000"/>
            </a:lvl1pPr>
            <a:lvl2pPr>
              <a:defRPr sz="1000"/>
            </a:lvl2pPr>
            <a:lvl3pPr>
              <a:defRPr sz="1000"/>
            </a:lvl3pPr>
            <a:lvl4pPr>
              <a:defRPr sz="1000"/>
            </a:lvl4pPr>
            <a:lvl5pPr>
              <a:defRPr sz="1000"/>
            </a:lvl5pPr>
          </a:lstStyle>
          <a:p>
            <a:pPr lvl="0"/>
            <a:r>
              <a:rPr lang="en-US" dirty="0"/>
              <a:t>Citation/image source</a:t>
            </a:r>
          </a:p>
        </p:txBody>
      </p:sp>
      <p:sp>
        <p:nvSpPr>
          <p:cNvPr id="10" name="Text Placeholder 10">
            <a:extLst>
              <a:ext uri="{FF2B5EF4-FFF2-40B4-BE49-F238E27FC236}">
                <a16:creationId xmlns:a16="http://schemas.microsoft.com/office/drawing/2014/main" id="{240EC886-EB81-48A5-B6D8-4686589903CE}"/>
              </a:ext>
            </a:extLst>
          </p:cNvPr>
          <p:cNvSpPr>
            <a:spLocks noGrp="1"/>
          </p:cNvSpPr>
          <p:nvPr>
            <p:ph type="body" sz="quarter" idx="10" hasCustomPrompt="1"/>
          </p:nvPr>
        </p:nvSpPr>
        <p:spPr>
          <a:xfrm>
            <a:off x="381000" y="1300164"/>
            <a:ext cx="5521926" cy="4727574"/>
          </a:xfrm>
          <a:prstGeom prst="rect">
            <a:avLst/>
          </a:prstGeom>
        </p:spPr>
        <p:txBody>
          <a:bodyPr/>
          <a:lstStyle>
            <a:lvl1pPr marL="0" indent="0">
              <a:buNone/>
              <a:defRPr sz="2800">
                <a:latin typeface="Arial" panose="020B0604020202020204" pitchFamily="34" charset="0"/>
                <a:cs typeface="Arial" panose="020B0604020202020204" pitchFamily="34" charset="0"/>
              </a:defRPr>
            </a:lvl1pPr>
            <a:lvl2pPr marL="457200" indent="0">
              <a:buNone/>
              <a:defRPr sz="2400">
                <a:latin typeface="Arial" panose="020B0604020202020204" pitchFamily="34"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dirty="0"/>
              <a:t>Name</a:t>
            </a:r>
          </a:p>
          <a:p>
            <a:pPr lvl="0"/>
            <a:r>
              <a:rPr lang="en-US" dirty="0"/>
              <a:t>Title</a:t>
            </a:r>
          </a:p>
          <a:p>
            <a:pPr lvl="0"/>
            <a:r>
              <a:rPr lang="en-US" dirty="0"/>
              <a:t>Phone Number</a:t>
            </a:r>
          </a:p>
          <a:p>
            <a:pPr lvl="0"/>
            <a:r>
              <a:rPr lang="en-US" dirty="0"/>
              <a:t>Email</a:t>
            </a:r>
          </a:p>
        </p:txBody>
      </p:sp>
      <p:pic>
        <p:nvPicPr>
          <p:cNvPr id="12" name="Picture 11">
            <a:extLst>
              <a:ext uri="{FF2B5EF4-FFF2-40B4-BE49-F238E27FC236}">
                <a16:creationId xmlns:a16="http://schemas.microsoft.com/office/drawing/2014/main" id="{FDBD02E1-044B-44B5-BB51-E342D3505A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3800" y="1433513"/>
            <a:ext cx="2960877" cy="1994480"/>
          </a:xfrm>
          <a:prstGeom prst="rect">
            <a:avLst/>
          </a:prstGeom>
        </p:spPr>
      </p:pic>
    </p:spTree>
    <p:extLst>
      <p:ext uri="{BB962C8B-B14F-4D97-AF65-F5344CB8AC3E}">
        <p14:creationId xmlns:p14="http://schemas.microsoft.com/office/powerpoint/2010/main" val="8336381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Full text with sub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1F4059-05B2-4046-95B6-E976F80501AC}"/>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98A4A5FE-A970-4AC0-BEB3-216907648C22}"/>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TextBox 6">
            <a:extLst>
              <a:ext uri="{FF2B5EF4-FFF2-40B4-BE49-F238E27FC236}">
                <a16:creationId xmlns:a16="http://schemas.microsoft.com/office/drawing/2014/main" id="{BF7C6425-9813-4067-952B-EF56DFB8AB80}"/>
              </a:ext>
            </a:extLst>
          </p:cNvPr>
          <p:cNvSpPr txBox="1">
            <a:spLocks noChangeArrowheads="1"/>
          </p:cNvSpPr>
          <p:nvPr userDrawn="1"/>
        </p:nvSpPr>
        <p:spPr bwMode="auto">
          <a:xfrm>
            <a:off x="2857500" y="6472238"/>
            <a:ext cx="6465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8" name="Picture 6">
            <a:extLst>
              <a:ext uri="{FF2B5EF4-FFF2-40B4-BE49-F238E27FC236}">
                <a16:creationId xmlns:a16="http://schemas.microsoft.com/office/drawing/2014/main" id="{92A1DADC-9810-4366-9D23-47F3FB1672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0"/>
          </p:nvPr>
        </p:nvSpPr>
        <p:spPr>
          <a:xfrm>
            <a:off x="380999" y="2063201"/>
            <a:ext cx="11430001" cy="3956599"/>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9"/>
          <p:cNvSpPr>
            <a:spLocks noGrp="1"/>
          </p:cNvSpPr>
          <p:nvPr>
            <p:ph type="body" sz="quarter" idx="11"/>
          </p:nvPr>
        </p:nvSpPr>
        <p:spPr>
          <a:xfrm>
            <a:off x="380999" y="1295400"/>
            <a:ext cx="11430001" cy="767801"/>
          </a:xfrm>
          <a:prstGeom prst="rect">
            <a:avLst/>
          </a:prstGeom>
        </p:spPr>
        <p:txBody>
          <a:bodyPr anchor="ctr"/>
          <a:lstStyle>
            <a:lvl1pPr marL="0" indent="0" algn="l">
              <a:lnSpc>
                <a:spcPct val="100000"/>
              </a:lnSpc>
              <a:spcBef>
                <a:spcPts val="0"/>
              </a:spcBef>
              <a:buNone/>
              <a:defRPr sz="3600">
                <a:solidFill>
                  <a:srgbClr val="2F5597"/>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9" name="Title 7">
            <a:extLst>
              <a:ext uri="{FF2B5EF4-FFF2-40B4-BE49-F238E27FC236}">
                <a16:creationId xmlns:a16="http://schemas.microsoft.com/office/drawing/2014/main" id="{F33995C1-3338-4184-86BB-380070B1FAD9}"/>
              </a:ext>
            </a:extLst>
          </p:cNvPr>
          <p:cNvSpPr>
            <a:spLocks noGrp="1"/>
          </p:cNvSpPr>
          <p:nvPr>
            <p:ph type="title"/>
          </p:nvPr>
        </p:nvSpPr>
        <p:spPr>
          <a:xfrm>
            <a:off x="1393179" y="210897"/>
            <a:ext cx="9753600" cy="548640"/>
          </a:xfrm>
          <a:prstGeom prst="rect">
            <a:avLst/>
          </a:prstGeom>
        </p:spPr>
        <p:txBody>
          <a:bodyPr>
            <a:no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2">
            <a:extLst>
              <a:ext uri="{FF2B5EF4-FFF2-40B4-BE49-F238E27FC236}">
                <a16:creationId xmlns:a16="http://schemas.microsoft.com/office/drawing/2014/main" id="{CE5442E3-72DC-44B9-880E-F5221681F759}"/>
              </a:ext>
            </a:extLst>
          </p:cNvPr>
          <p:cNvSpPr>
            <a:spLocks noGrp="1"/>
          </p:cNvSpPr>
          <p:nvPr>
            <p:ph type="body" sz="quarter" idx="12" hasCustomPrompt="1"/>
          </p:nvPr>
        </p:nvSpPr>
        <p:spPr>
          <a:xfrm>
            <a:off x="381000" y="6030913"/>
            <a:ext cx="11430000" cy="369887"/>
          </a:xfrm>
          <a:prstGeom prst="rect">
            <a:avLst/>
          </a:prstGeom>
        </p:spPr>
        <p:txBody>
          <a:bodyPr/>
          <a:lstStyle>
            <a:lvl1pPr marL="0" indent="0">
              <a:buNone/>
              <a:defRPr sz="1000"/>
            </a:lvl1pPr>
            <a:lvl2pPr>
              <a:defRPr sz="1000"/>
            </a:lvl2pPr>
            <a:lvl3pPr>
              <a:defRPr sz="1000"/>
            </a:lvl3pPr>
            <a:lvl4pPr>
              <a:defRPr sz="1000"/>
            </a:lvl4pPr>
            <a:lvl5pPr>
              <a:defRPr sz="1000"/>
            </a:lvl5pPr>
          </a:lstStyle>
          <a:p>
            <a:pPr lvl="0"/>
            <a:r>
              <a:rPr lang="en-US" dirty="0"/>
              <a:t>Citation/image source</a:t>
            </a:r>
          </a:p>
        </p:txBody>
      </p:sp>
    </p:spTree>
    <p:extLst>
      <p:ext uri="{BB962C8B-B14F-4D97-AF65-F5344CB8AC3E}">
        <p14:creationId xmlns:p14="http://schemas.microsoft.com/office/powerpoint/2010/main" val="2317736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6D6166-2B42-4F11-BAA6-8ABAE1BE810C}" type="datetimeFigureOut">
              <a:rPr lang="en-US" noProof="0" smtClean="0"/>
              <a:t>2/10/2020</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9E3FA76C-C565-46B6-8652-D75785E2521F}" type="slidenum">
              <a:rPr lang="en-US" noProof="0" smtClean="0"/>
              <a:t>‹#›</a:t>
            </a:fld>
            <a:endParaRPr lang="en-US" noProof="0" dirty="0"/>
          </a:p>
        </p:txBody>
      </p:sp>
      <p:grpSp>
        <p:nvGrpSpPr>
          <p:cNvPr id="6" name="Group 5">
            <a:extLst>
              <a:ext uri="{FF2B5EF4-FFF2-40B4-BE49-F238E27FC236}">
                <a16:creationId xmlns:a16="http://schemas.microsoft.com/office/drawing/2014/main" id="{BD75E4CA-8B1A-4602-BAE4-64028687D37D}"/>
              </a:ext>
            </a:extLst>
          </p:cNvPr>
          <p:cNvGrpSpPr/>
          <p:nvPr userDrawn="1"/>
        </p:nvGrpSpPr>
        <p:grpSpPr>
          <a:xfrm rot="5400000">
            <a:off x="227324" y="1282732"/>
            <a:ext cx="5378800" cy="5588856"/>
            <a:chOff x="-424090" y="303112"/>
            <a:chExt cx="5378800" cy="5588856"/>
          </a:xfrm>
          <a:solidFill>
            <a:srgbClr val="F6BF73">
              <a:alpha val="30196"/>
            </a:srgbClr>
          </a:solidFill>
        </p:grpSpPr>
        <p:pic>
          <p:nvPicPr>
            <p:cNvPr id="7" name="Graphic 6" descr="Single gear">
              <a:extLst>
                <a:ext uri="{FF2B5EF4-FFF2-40B4-BE49-F238E27FC236}">
                  <a16:creationId xmlns:a16="http://schemas.microsoft.com/office/drawing/2014/main" id="{4B7EDD17-BAB5-4930-810C-A0F4A47E72A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8" name="Graphic 7" descr="Single gear">
              <a:extLst>
                <a:ext uri="{FF2B5EF4-FFF2-40B4-BE49-F238E27FC236}">
                  <a16:creationId xmlns:a16="http://schemas.microsoft.com/office/drawing/2014/main" id="{39FBEC42-6445-4C7D-8F8D-6118C8184B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92764" y="303112"/>
              <a:ext cx="2880000" cy="2880000"/>
            </a:xfrm>
            <a:prstGeom prst="rect">
              <a:avLst/>
            </a:prstGeom>
          </p:spPr>
        </p:pic>
        <p:pic>
          <p:nvPicPr>
            <p:cNvPr id="9" name="Graphic 8" descr="Single gear">
              <a:extLst>
                <a:ext uri="{FF2B5EF4-FFF2-40B4-BE49-F238E27FC236}">
                  <a16:creationId xmlns:a16="http://schemas.microsoft.com/office/drawing/2014/main" id="{5B699479-A499-4662-9163-6F7136464D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424090" y="1817280"/>
              <a:ext cx="2880000" cy="2880000"/>
            </a:xfrm>
            <a:prstGeom prst="rect">
              <a:avLst/>
            </a:prstGeom>
          </p:spPr>
        </p:pic>
        <p:pic>
          <p:nvPicPr>
            <p:cNvPr id="10" name="Graphic 9" descr="Single gear">
              <a:extLst>
                <a:ext uri="{FF2B5EF4-FFF2-40B4-BE49-F238E27FC236}">
                  <a16:creationId xmlns:a16="http://schemas.microsoft.com/office/drawing/2014/main" id="{1182126D-3EF5-4E12-B00B-458BBD1A64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625457" y="4024986"/>
              <a:ext cx="1620000" cy="1620000"/>
            </a:xfrm>
            <a:prstGeom prst="rect">
              <a:avLst/>
            </a:prstGeom>
          </p:spPr>
        </p:pic>
        <p:pic>
          <p:nvPicPr>
            <p:cNvPr id="11" name="Graphic 10" descr="Single gear">
              <a:extLst>
                <a:ext uri="{FF2B5EF4-FFF2-40B4-BE49-F238E27FC236}">
                  <a16:creationId xmlns:a16="http://schemas.microsoft.com/office/drawing/2014/main" id="{5F1E1D73-4E34-4943-A40F-1D5EA45DFE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226710" y="1355170"/>
              <a:ext cx="1728000" cy="1728000"/>
            </a:xfrm>
            <a:prstGeom prst="rect">
              <a:avLst/>
            </a:prstGeom>
          </p:spPr>
        </p:pic>
      </p:grpSp>
    </p:spTree>
    <p:extLst>
      <p:ext uri="{BB962C8B-B14F-4D97-AF65-F5344CB8AC3E}">
        <p14:creationId xmlns:p14="http://schemas.microsoft.com/office/powerpoint/2010/main" val="1011352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6D6166-2B42-4F11-BAA6-8ABAE1BE810C}" type="datetimeFigureOut">
              <a:rPr lang="en-US" noProof="0" smtClean="0"/>
              <a:t>2/10/2020</a:t>
            </a:fld>
            <a:endParaRPr lang="en-US" noProof="0" dirty="0"/>
          </a:p>
        </p:txBody>
      </p:sp>
      <p:sp>
        <p:nvSpPr>
          <p:cNvPr id="3" name="Footer Placeholder 2"/>
          <p:cNvSpPr>
            <a:spLocks noGrp="1"/>
          </p:cNvSpPr>
          <p:nvPr>
            <p:ph type="ftr" sz="quarter" idx="11"/>
          </p:nvPr>
        </p:nvSpPr>
        <p:spPr/>
        <p:txBody>
          <a:bodyPr/>
          <a:lstStyle/>
          <a:p>
            <a:r>
              <a:rPr lang="en-US" noProof="0" dirty="0"/>
              <a:t>Add a footer</a:t>
            </a:r>
          </a:p>
        </p:txBody>
      </p:sp>
      <p:sp>
        <p:nvSpPr>
          <p:cNvPr id="4" name="Slide Number Placeholder 3"/>
          <p:cNvSpPr>
            <a:spLocks noGrp="1"/>
          </p:cNvSpPr>
          <p:nvPr>
            <p:ph type="sldNum" sz="quarter" idx="12"/>
          </p:nvPr>
        </p:nvSpPr>
        <p:spPr/>
        <p:txBody>
          <a:bodyPr/>
          <a:lstStyle/>
          <a:p>
            <a:fld id="{9E3FA76C-C565-46B6-8652-D75785E2521F}" type="slidenum">
              <a:rPr lang="en-US" noProof="0" smtClean="0"/>
              <a:t>‹#›</a:t>
            </a:fld>
            <a:endParaRPr lang="en-US" noProof="0" dirty="0"/>
          </a:p>
        </p:txBody>
      </p:sp>
      <p:grpSp>
        <p:nvGrpSpPr>
          <p:cNvPr id="5" name="Group 4">
            <a:extLst>
              <a:ext uri="{FF2B5EF4-FFF2-40B4-BE49-F238E27FC236}">
                <a16:creationId xmlns:a16="http://schemas.microsoft.com/office/drawing/2014/main" id="{BB7FC28D-03B4-4930-ACC9-C396175A2EF2}"/>
              </a:ext>
            </a:extLst>
          </p:cNvPr>
          <p:cNvGrpSpPr/>
          <p:nvPr userDrawn="1"/>
        </p:nvGrpSpPr>
        <p:grpSpPr bwMode="ltGray">
          <a:xfrm>
            <a:off x="7232499" y="-159283"/>
            <a:ext cx="4959501" cy="5224009"/>
            <a:chOff x="7232499" y="-159283"/>
            <a:chExt cx="4959501" cy="5224009"/>
          </a:xfrm>
          <a:solidFill>
            <a:srgbClr val="76280B">
              <a:alpha val="60000"/>
            </a:srgbClr>
          </a:solidFill>
        </p:grpSpPr>
        <p:pic>
          <p:nvPicPr>
            <p:cNvPr id="6" name="Graphic 5" descr="Single gear">
              <a:extLst>
                <a:ext uri="{FF2B5EF4-FFF2-40B4-BE49-F238E27FC236}">
                  <a16:creationId xmlns:a16="http://schemas.microsoft.com/office/drawing/2014/main" id="{EA4F8E28-BA4E-44CC-A52D-E929CE0B461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7" name="Graphic 6" descr="Single gear">
              <a:extLst>
                <a:ext uri="{FF2B5EF4-FFF2-40B4-BE49-F238E27FC236}">
                  <a16:creationId xmlns:a16="http://schemas.microsoft.com/office/drawing/2014/main" id="{16FDC72C-4E07-498A-98EF-8C8214CCB78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8" name="Graphic 7" descr="Single gear">
              <a:extLst>
                <a:ext uri="{FF2B5EF4-FFF2-40B4-BE49-F238E27FC236}">
                  <a16:creationId xmlns:a16="http://schemas.microsoft.com/office/drawing/2014/main" id="{F1749FDA-F7FB-4A2E-9B27-ECEE5D0576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9" name="Graphic 8" descr="Single gear">
              <a:extLst>
                <a:ext uri="{FF2B5EF4-FFF2-40B4-BE49-F238E27FC236}">
                  <a16:creationId xmlns:a16="http://schemas.microsoft.com/office/drawing/2014/main" id="{E4B174AD-9CF1-4248-8E37-6ECA950F35F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spTree>
    <p:extLst>
      <p:ext uri="{BB962C8B-B14F-4D97-AF65-F5344CB8AC3E}">
        <p14:creationId xmlns:p14="http://schemas.microsoft.com/office/powerpoint/2010/main" val="1745492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noProof="0" smtClean="0"/>
              <a:t>2/10/2020</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9E3FA76C-C565-46B6-8652-D75785E2521F}" type="slidenum">
              <a:rPr lang="en-US" noProof="0" smtClean="0"/>
              <a:t>‹#›</a:t>
            </a:fld>
            <a:endParaRPr lang="en-US" noProof="0" dirty="0"/>
          </a:p>
        </p:txBody>
      </p:sp>
      <p:grpSp>
        <p:nvGrpSpPr>
          <p:cNvPr id="8" name="Group 7">
            <a:extLst>
              <a:ext uri="{FF2B5EF4-FFF2-40B4-BE49-F238E27FC236}">
                <a16:creationId xmlns:a16="http://schemas.microsoft.com/office/drawing/2014/main" id="{C772B330-002E-423B-9F77-CC06A588E40A}"/>
              </a:ext>
            </a:extLst>
          </p:cNvPr>
          <p:cNvGrpSpPr/>
          <p:nvPr userDrawn="1"/>
        </p:nvGrpSpPr>
        <p:grpSpPr bwMode="ltGray">
          <a:xfrm rot="5400000">
            <a:off x="7251814" y="1766245"/>
            <a:ext cx="4959501" cy="5224009"/>
            <a:chOff x="7232499" y="-159283"/>
            <a:chExt cx="4959501" cy="5224009"/>
          </a:xfrm>
          <a:solidFill>
            <a:srgbClr val="76280B">
              <a:alpha val="60000"/>
            </a:srgbClr>
          </a:solidFill>
        </p:grpSpPr>
        <p:pic>
          <p:nvPicPr>
            <p:cNvPr id="9" name="Graphic 8" descr="Single gear">
              <a:extLst>
                <a:ext uri="{FF2B5EF4-FFF2-40B4-BE49-F238E27FC236}">
                  <a16:creationId xmlns:a16="http://schemas.microsoft.com/office/drawing/2014/main" id="{0527B0FD-B54A-4A43-89A1-C1976122FE8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0" name="Graphic 9" descr="Single gear">
              <a:extLst>
                <a:ext uri="{FF2B5EF4-FFF2-40B4-BE49-F238E27FC236}">
                  <a16:creationId xmlns:a16="http://schemas.microsoft.com/office/drawing/2014/main" id="{5F6B657D-2269-4469-9CEB-115E004CA5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1" name="Graphic 10" descr="Single gear">
              <a:extLst>
                <a:ext uri="{FF2B5EF4-FFF2-40B4-BE49-F238E27FC236}">
                  <a16:creationId xmlns:a16="http://schemas.microsoft.com/office/drawing/2014/main" id="{A5138BD8-A1A8-4E3E-A14F-8DEE346EB4F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12" name="Graphic 11" descr="Single gear">
              <a:extLst>
                <a:ext uri="{FF2B5EF4-FFF2-40B4-BE49-F238E27FC236}">
                  <a16:creationId xmlns:a16="http://schemas.microsoft.com/office/drawing/2014/main" id="{B7BBE46F-394A-4003-B26F-BC9CB25D8A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spTree>
    <p:extLst>
      <p:ext uri="{BB962C8B-B14F-4D97-AF65-F5344CB8AC3E}">
        <p14:creationId xmlns:p14="http://schemas.microsoft.com/office/powerpoint/2010/main" val="584739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noProof="0" smtClean="0"/>
              <a:t>2/10/2020</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9E3FA76C-C565-46B6-8652-D75785E2521F}" type="slidenum">
              <a:rPr lang="en-US" noProof="0" smtClean="0"/>
              <a:t>‹#›</a:t>
            </a:fld>
            <a:endParaRPr lang="en-US" noProof="0" dirty="0"/>
          </a:p>
        </p:txBody>
      </p:sp>
      <p:grpSp>
        <p:nvGrpSpPr>
          <p:cNvPr id="8" name="Group 7">
            <a:extLst>
              <a:ext uri="{FF2B5EF4-FFF2-40B4-BE49-F238E27FC236}">
                <a16:creationId xmlns:a16="http://schemas.microsoft.com/office/drawing/2014/main" id="{5C30749F-40FA-4ED5-B1CE-E11C4D71E1EF}"/>
              </a:ext>
            </a:extLst>
          </p:cNvPr>
          <p:cNvGrpSpPr/>
          <p:nvPr userDrawn="1"/>
        </p:nvGrpSpPr>
        <p:grpSpPr bwMode="ltGray">
          <a:xfrm rot="5400000">
            <a:off x="7251814" y="1766245"/>
            <a:ext cx="4959501" cy="5224009"/>
            <a:chOff x="7232499" y="-159283"/>
            <a:chExt cx="4959501" cy="5224009"/>
          </a:xfrm>
          <a:solidFill>
            <a:srgbClr val="76280B">
              <a:alpha val="60000"/>
            </a:srgbClr>
          </a:solidFill>
        </p:grpSpPr>
        <p:pic>
          <p:nvPicPr>
            <p:cNvPr id="9" name="Graphic 8" descr="Single gear">
              <a:extLst>
                <a:ext uri="{FF2B5EF4-FFF2-40B4-BE49-F238E27FC236}">
                  <a16:creationId xmlns:a16="http://schemas.microsoft.com/office/drawing/2014/main" id="{FCD37CBB-1C99-442E-BBF6-541D159728E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8078" r="23442"/>
            <a:stretch/>
          </p:blipFill>
          <p:spPr bwMode="ltGray">
            <a:xfrm>
              <a:off x="8994950" y="0"/>
              <a:ext cx="3197050" cy="3421066"/>
            </a:xfrm>
            <a:prstGeom prst="rect">
              <a:avLst/>
            </a:prstGeom>
          </p:spPr>
        </p:pic>
        <p:pic>
          <p:nvPicPr>
            <p:cNvPr id="10" name="Graphic 9" descr="Single gear">
              <a:extLst>
                <a:ext uri="{FF2B5EF4-FFF2-40B4-BE49-F238E27FC236}">
                  <a16:creationId xmlns:a16="http://schemas.microsoft.com/office/drawing/2014/main" id="{00FC9473-61C1-4BE3-AD3C-357CAD1ECB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7232499" y="667872"/>
              <a:ext cx="2880000" cy="2880000"/>
            </a:xfrm>
            <a:prstGeom prst="rect">
              <a:avLst/>
            </a:prstGeom>
          </p:spPr>
        </p:pic>
        <p:pic>
          <p:nvPicPr>
            <p:cNvPr id="11" name="Graphic 10" descr="Single gear">
              <a:extLst>
                <a:ext uri="{FF2B5EF4-FFF2-40B4-BE49-F238E27FC236}">
                  <a16:creationId xmlns:a16="http://schemas.microsoft.com/office/drawing/2014/main" id="{91870716-25B8-498E-AA3B-8DE8BA05DA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746667" y="2184726"/>
              <a:ext cx="2880000" cy="2880000"/>
            </a:xfrm>
            <a:prstGeom prst="rect">
              <a:avLst/>
            </a:prstGeom>
          </p:spPr>
        </p:pic>
        <p:pic>
          <p:nvPicPr>
            <p:cNvPr id="12" name="Graphic 11" descr="Single gear">
              <a:extLst>
                <a:ext uri="{FF2B5EF4-FFF2-40B4-BE49-F238E27FC236}">
                  <a16:creationId xmlns:a16="http://schemas.microsoft.com/office/drawing/2014/main" id="{F32546E3-4C89-4EC6-93C7-EA1C3781647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ltGray">
            <a:xfrm>
              <a:off x="8501643" y="-159283"/>
              <a:ext cx="1620000" cy="1620000"/>
            </a:xfrm>
            <a:prstGeom prst="rect">
              <a:avLst/>
            </a:prstGeom>
          </p:spPr>
        </p:pic>
      </p:grpSp>
    </p:spTree>
    <p:extLst>
      <p:ext uri="{BB962C8B-B14F-4D97-AF65-F5344CB8AC3E}">
        <p14:creationId xmlns:p14="http://schemas.microsoft.com/office/powerpoint/2010/main" val="4083004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16D6166-2B42-4F11-BAA6-8ABAE1BE810C}" type="datetimeFigureOut">
              <a:rPr lang="en-US" noProof="0" smtClean="0"/>
              <a:t>2/10/2020</a:t>
            </a:fld>
            <a:endParaRPr lang="en-US" noProof="0"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en-US" noProof="0" dirty="0"/>
              <a:t>Add a footer</a:t>
            </a: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9E3FA76C-C565-46B6-8652-D75785E2521F}" type="slidenum">
              <a:rPr lang="en-US" noProof="0" smtClean="0"/>
              <a:t>‹#›</a:t>
            </a:fld>
            <a:endParaRPr lang="en-US" noProof="0" dirty="0"/>
          </a:p>
        </p:txBody>
      </p:sp>
    </p:spTree>
    <p:extLst>
      <p:ext uri="{BB962C8B-B14F-4D97-AF65-F5344CB8AC3E}">
        <p14:creationId xmlns:p14="http://schemas.microsoft.com/office/powerpoint/2010/main" val="394429392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4" r:id="rId12"/>
    <p:sldLayoutId id="2147483815" r:id="rId13"/>
    <p:sldLayoutId id="2147483816" r:id="rId14"/>
    <p:sldLayoutId id="2147483680" r:id="rId15"/>
    <p:sldLayoutId id="2147483681" r:id="rId16"/>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BABA8-47DF-4CC1-ACF9-3A2CF0A19F01}" type="datetime1">
              <a:rPr lang="en-US" smtClean="0"/>
              <a:t>2/10/2020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310656-C1DA-47A1-95D9-165129B1521E}" type="slidenum">
              <a:rPr lang="en-US" smtClean="0"/>
              <a:t>‹#›</a:t>
            </a:fld>
            <a:endParaRPr lang="en-US" dirty="0"/>
          </a:p>
        </p:txBody>
      </p:sp>
      <p:pic>
        <p:nvPicPr>
          <p:cNvPr id="7" name="Picture 6" descr="A close up of a logo&#10;&#10;Description generated with high confidence">
            <a:extLst>
              <a:ext uri="{FF2B5EF4-FFF2-40B4-BE49-F238E27FC236}">
                <a16:creationId xmlns:a16="http://schemas.microsoft.com/office/drawing/2014/main" id="{4ACEF75B-6E13-4266-AC81-A0E90D14D6A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875105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912A3C33-BC5B-4FE5-B20C-B579EEBE1F90}" type="slidenum">
              <a:rPr lang="en-US" smtClean="0"/>
              <a:t>‹#›</a:t>
            </a:fld>
            <a:endParaRPr lang="en-US" dirty="0"/>
          </a:p>
        </p:txBody>
      </p:sp>
    </p:spTree>
    <p:extLst>
      <p:ext uri="{BB962C8B-B14F-4D97-AF65-F5344CB8AC3E}">
        <p14:creationId xmlns:p14="http://schemas.microsoft.com/office/powerpoint/2010/main" val="253188960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 id="2147483854" r:id="rId25"/>
    <p:sldLayoutId id="2147483855" r:id="rId26"/>
  </p:sldLayoutIdLst>
  <p:hf hdr="0" ftr="0" dt="0"/>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20.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2.xml"/><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2.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3.jp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package" Target="../embeddings/Microsoft_PowerPoint_Slide.sldx"/></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8.jp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sv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sv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sv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www.kscancerpartnership.org/" TargetMode="External"/><Relationship Id="rId4" Type="http://schemas.openxmlformats.org/officeDocument/2006/relationships/image" Target="../media/image17.sv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5.svg"/><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5.svg"/><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75.sv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5.sv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81.emf"/></Relationships>
</file>

<file path=ppt/slides/_rels/slide5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6.xml"/><Relationship Id="rId1" Type="http://schemas.openxmlformats.org/officeDocument/2006/relationships/slideLayout" Target="../slideLayouts/slideLayout40.xml"/><Relationship Id="rId4" Type="http://schemas.openxmlformats.org/officeDocument/2006/relationships/image" Target="../media/image84.emf"/></Relationships>
</file>

<file path=ppt/slides/_rels/slide58.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hyperlink" Target="https://library.umassmed.edu/ebpph/" TargetMode="External"/><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hyperlink" Target="https://www.thecommunityguide.org/sites/default/files/assets/What-Works-Factsheet-CancerScreening.pdf" TargetMode="External"/><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9.xml"/><Relationship Id="rId1" Type="http://schemas.openxmlformats.org/officeDocument/2006/relationships/slideLayout" Target="../slideLayouts/slideLayout40.xml"/><Relationship Id="rId4" Type="http://schemas.openxmlformats.org/officeDocument/2006/relationships/hyperlink" Target="mailto:Ahmed.ismail@ks.gov"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5.sv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Graphic 8" descr="Book icon">
            <a:extLst>
              <a:ext uri="{FF2B5EF4-FFF2-40B4-BE49-F238E27FC236}">
                <a16:creationId xmlns:a16="http://schemas.microsoft.com/office/drawing/2014/main" id="{E26792AF-5D39-4A12-8EDD-CC09A60BDA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4993" y="2961000"/>
            <a:ext cx="936000" cy="936000"/>
          </a:xfrm>
          <a:prstGeom prst="rect">
            <a:avLst/>
          </a:prstGeom>
        </p:spPr>
      </p:pic>
      <p:sp>
        <p:nvSpPr>
          <p:cNvPr id="2" name="Title 1">
            <a:extLst>
              <a:ext uri="{FF2B5EF4-FFF2-40B4-BE49-F238E27FC236}">
                <a16:creationId xmlns:a16="http://schemas.microsoft.com/office/drawing/2014/main" id="{8B98BBFB-4314-436C-A688-96F483D693AB}"/>
              </a:ext>
            </a:extLst>
          </p:cNvPr>
          <p:cNvSpPr>
            <a:spLocks noGrp="1"/>
          </p:cNvSpPr>
          <p:nvPr>
            <p:ph type="ctrTitle"/>
          </p:nvPr>
        </p:nvSpPr>
        <p:spPr/>
        <p:txBody>
          <a:bodyPr anchor="ctr" anchorCtr="0"/>
          <a:lstStyle/>
          <a:p>
            <a:r>
              <a:rPr lang="en-US" dirty="0"/>
              <a:t>Kansas cancer partnership</a:t>
            </a:r>
          </a:p>
        </p:txBody>
      </p:sp>
      <p:sp>
        <p:nvSpPr>
          <p:cNvPr id="3" name="Subtitle 2">
            <a:extLst>
              <a:ext uri="{FF2B5EF4-FFF2-40B4-BE49-F238E27FC236}">
                <a16:creationId xmlns:a16="http://schemas.microsoft.com/office/drawing/2014/main" id="{6AA173D3-8B7E-4F91-B862-AC30CB0D2705}"/>
              </a:ext>
            </a:extLst>
          </p:cNvPr>
          <p:cNvSpPr>
            <a:spLocks noGrp="1"/>
          </p:cNvSpPr>
          <p:nvPr>
            <p:ph type="subTitle" idx="1"/>
          </p:nvPr>
        </p:nvSpPr>
        <p:spPr/>
        <p:txBody>
          <a:bodyPr>
            <a:normAutofit/>
          </a:bodyPr>
          <a:lstStyle/>
          <a:p>
            <a:r>
              <a:rPr lang="en-US" sz="2800" dirty="0"/>
              <a:t>February 11, 2020</a:t>
            </a:r>
          </a:p>
        </p:txBody>
      </p:sp>
    </p:spTree>
    <p:extLst>
      <p:ext uri="{BB962C8B-B14F-4D97-AF65-F5344CB8AC3E}">
        <p14:creationId xmlns:p14="http://schemas.microsoft.com/office/powerpoint/2010/main" val="1906530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F3CEBE-3DF5-4CAC-AE12-C146FC06A9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Isosceles Triangle 12">
            <a:extLst>
              <a:ext uri="{FF2B5EF4-FFF2-40B4-BE49-F238E27FC236}">
                <a16:creationId xmlns:a16="http://schemas.microsoft.com/office/drawing/2014/main" id="{1FBE2657-DBB7-4FB0-82F0-8E0968E03CE6}"/>
              </a:ext>
            </a:extLst>
          </p:cNvPr>
          <p:cNvSpPr/>
          <p:nvPr/>
        </p:nvSpPr>
        <p:spPr>
          <a:xfrm>
            <a:off x="3144040" y="1026795"/>
            <a:ext cx="5903919" cy="508958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4A9E5008-B4FD-41A0-81DF-FA0EEF127FBF}"/>
              </a:ext>
            </a:extLst>
          </p:cNvPr>
          <p:cNvCxnSpPr/>
          <p:nvPr/>
        </p:nvCxnSpPr>
        <p:spPr>
          <a:xfrm flipH="1">
            <a:off x="2915728" y="966158"/>
            <a:ext cx="2967487" cy="5011948"/>
          </a:xfrm>
          <a:prstGeom prst="straightConnector1">
            <a:avLst/>
          </a:prstGeom>
          <a:ln>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E7DFE7D-E354-4E0F-B39D-0368CAE1E69D}"/>
              </a:ext>
            </a:extLst>
          </p:cNvPr>
          <p:cNvCxnSpPr>
            <a:cxnSpLocks/>
          </p:cNvCxnSpPr>
          <p:nvPr/>
        </p:nvCxnSpPr>
        <p:spPr>
          <a:xfrm>
            <a:off x="6308784" y="966158"/>
            <a:ext cx="2967487" cy="5011948"/>
          </a:xfrm>
          <a:prstGeom prst="straightConnector1">
            <a:avLst/>
          </a:prstGeom>
          <a:ln>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EE400DB-1DB9-449B-90F7-757E08F2674C}"/>
              </a:ext>
            </a:extLst>
          </p:cNvPr>
          <p:cNvCxnSpPr/>
          <p:nvPr/>
        </p:nvCxnSpPr>
        <p:spPr>
          <a:xfrm>
            <a:off x="2915727" y="6313215"/>
            <a:ext cx="6360543" cy="0"/>
          </a:xfrm>
          <a:prstGeom prst="straightConnector1">
            <a:avLst/>
          </a:prstGeom>
          <a:ln>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0DD7B47-B23A-4E75-B909-D1FE0B3FFDA9}"/>
              </a:ext>
            </a:extLst>
          </p:cNvPr>
          <p:cNvSpPr txBox="1"/>
          <p:nvPr/>
        </p:nvSpPr>
        <p:spPr>
          <a:xfrm>
            <a:off x="4577749" y="3607293"/>
            <a:ext cx="30364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Manpower, Recruit/Retain Staff</a:t>
            </a:r>
          </a:p>
        </p:txBody>
      </p:sp>
      <p:sp>
        <p:nvSpPr>
          <p:cNvPr id="20" name="TextBox 19">
            <a:extLst>
              <a:ext uri="{FF2B5EF4-FFF2-40B4-BE49-F238E27FC236}">
                <a16:creationId xmlns:a16="http://schemas.microsoft.com/office/drawing/2014/main" id="{7843B110-6BAD-4EDC-808B-7BF27E7003B7}"/>
              </a:ext>
            </a:extLst>
          </p:cNvPr>
          <p:cNvSpPr txBox="1"/>
          <p:nvPr/>
        </p:nvSpPr>
        <p:spPr>
          <a:xfrm>
            <a:off x="4577749" y="397575"/>
            <a:ext cx="30364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Public Health</a:t>
            </a:r>
          </a:p>
        </p:txBody>
      </p:sp>
      <p:sp>
        <p:nvSpPr>
          <p:cNvPr id="21" name="TextBox 20">
            <a:extLst>
              <a:ext uri="{FF2B5EF4-FFF2-40B4-BE49-F238E27FC236}">
                <a16:creationId xmlns:a16="http://schemas.microsoft.com/office/drawing/2014/main" id="{AD558EB9-C7F0-49B7-9D1B-7BB5444E0261}"/>
              </a:ext>
            </a:extLst>
          </p:cNvPr>
          <p:cNvSpPr txBox="1"/>
          <p:nvPr/>
        </p:nvSpPr>
        <p:spPr>
          <a:xfrm>
            <a:off x="9047959" y="5914828"/>
            <a:ext cx="30364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Environment</a:t>
            </a:r>
          </a:p>
        </p:txBody>
      </p:sp>
      <p:sp>
        <p:nvSpPr>
          <p:cNvPr id="22" name="TextBox 21">
            <a:extLst>
              <a:ext uri="{FF2B5EF4-FFF2-40B4-BE49-F238E27FC236}">
                <a16:creationId xmlns:a16="http://schemas.microsoft.com/office/drawing/2014/main" id="{C5CC27BE-4FF6-4F88-AFF4-0695E225FA3E}"/>
              </a:ext>
            </a:extLst>
          </p:cNvPr>
          <p:cNvSpPr txBox="1"/>
          <p:nvPr/>
        </p:nvSpPr>
        <p:spPr>
          <a:xfrm>
            <a:off x="107540" y="5730162"/>
            <a:ext cx="30364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Health Care Finance</a:t>
            </a:r>
          </a:p>
        </p:txBody>
      </p:sp>
      <p:sp>
        <p:nvSpPr>
          <p:cNvPr id="23" name="TextBox 22">
            <a:extLst>
              <a:ext uri="{FF2B5EF4-FFF2-40B4-BE49-F238E27FC236}">
                <a16:creationId xmlns:a16="http://schemas.microsoft.com/office/drawing/2014/main" id="{C9AC3390-CABA-473F-86D4-D1DDFD2AC166}"/>
              </a:ext>
            </a:extLst>
          </p:cNvPr>
          <p:cNvSpPr txBox="1"/>
          <p:nvPr/>
        </p:nvSpPr>
        <p:spPr>
          <a:xfrm>
            <a:off x="7614247" y="3081460"/>
            <a:ext cx="30358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Kansas Health and Environment Lab</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CF371063-D38F-40EC-A92D-3B6188D9BFD3}"/>
              </a:ext>
            </a:extLst>
          </p:cNvPr>
          <p:cNvSpPr txBox="1"/>
          <p:nvPr/>
        </p:nvSpPr>
        <p:spPr>
          <a:xfrm>
            <a:off x="1141632" y="3081460"/>
            <a:ext cx="30364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Public Health – Informed Plan Design</a:t>
            </a:r>
          </a:p>
        </p:txBody>
      </p:sp>
    </p:spTree>
    <p:extLst>
      <p:ext uri="{BB962C8B-B14F-4D97-AF65-F5344CB8AC3E}">
        <p14:creationId xmlns:p14="http://schemas.microsoft.com/office/powerpoint/2010/main" val="1648433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2180"/>
            <a:ext cx="10515600" cy="1325563"/>
          </a:xfrm>
        </p:spPr>
        <p:txBody>
          <a:bodyPr>
            <a:normAutofit/>
          </a:bodyPr>
          <a:lstStyle/>
          <a:p>
            <a:r>
              <a:rPr lang="en-US" sz="3600" dirty="0">
                <a:solidFill>
                  <a:srgbClr val="F29B43"/>
                </a:solidFill>
                <a:latin typeface="CoconPro-Regular" panose="02010504030101020104" pitchFamily="50" charset="0"/>
              </a:rPr>
              <a:t>America’s Health Rankings</a:t>
            </a:r>
          </a:p>
        </p:txBody>
      </p:sp>
      <p:sp>
        <p:nvSpPr>
          <p:cNvPr id="3" name="Content Placeholder 2"/>
          <p:cNvSpPr>
            <a:spLocks noGrp="1"/>
          </p:cNvSpPr>
          <p:nvPr>
            <p:ph sz="half" idx="1"/>
          </p:nvPr>
        </p:nvSpPr>
        <p:spPr>
          <a:xfrm>
            <a:off x="838199" y="1716768"/>
            <a:ext cx="5527201" cy="4351338"/>
          </a:xfrm>
        </p:spPr>
        <p:txBody>
          <a:bodyPr>
            <a:normAutofit/>
          </a:bodyPr>
          <a:lstStyle/>
          <a:p>
            <a:r>
              <a:rPr lang="en-US" dirty="0">
                <a:latin typeface="Arial" panose="020B0604020202020204" pitchFamily="34" charset="0"/>
                <a:cs typeface="Arial" panose="020B0604020202020204" pitchFamily="34" charset="0"/>
              </a:rPr>
              <a:t>United Health Foundation and the American Public Health Association (APHA)</a:t>
            </a:r>
          </a:p>
          <a:p>
            <a:r>
              <a:rPr lang="en-US" dirty="0">
                <a:latin typeface="Arial" panose="020B0604020202020204" pitchFamily="34" charset="0"/>
                <a:cs typeface="Arial" panose="020B0604020202020204" pitchFamily="34" charset="0"/>
              </a:rPr>
              <a:t>30 years of data measurement</a:t>
            </a:r>
          </a:p>
          <a:p>
            <a:r>
              <a:rPr lang="en-US" dirty="0">
                <a:latin typeface="Arial" panose="020B0604020202020204" pitchFamily="34" charset="0"/>
                <a:cs typeface="Arial" panose="020B0604020202020204" pitchFamily="34" charset="0"/>
              </a:rPr>
              <a:t>30+ sources (CDC, US Dept of Education, US Census Bureau, US EPA, US DOLS, US DOJ and FBI, US HHS/CMS, ADA, Dartmouth Atlas of Health Care)</a:t>
            </a:r>
          </a:p>
          <a:p>
            <a:r>
              <a:rPr lang="en-US" dirty="0">
                <a:latin typeface="Arial" panose="020B0604020202020204" pitchFamily="34" charset="0"/>
                <a:cs typeface="Arial" panose="020B0604020202020204" pitchFamily="34" charset="0"/>
              </a:rPr>
              <a:t>Data through CY 2018</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748859" y="2971425"/>
            <a:ext cx="4988399" cy="184202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1F3CEBE-3DF5-4CAC-AE12-C146FC06A9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02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33167"/>
            <a:ext cx="10515600" cy="1325563"/>
          </a:xfrm>
        </p:spPr>
        <p:txBody>
          <a:bodyPr>
            <a:normAutofit/>
          </a:bodyPr>
          <a:lstStyle/>
          <a:p>
            <a:pPr algn="ctr"/>
            <a:r>
              <a:rPr lang="en-US" sz="4000" dirty="0">
                <a:solidFill>
                  <a:srgbClr val="F29B43"/>
                </a:solidFill>
                <a:latin typeface="CoconPro-Regular" panose="02010504030101020104" pitchFamily="50" charset="0"/>
              </a:rPr>
              <a:t>Health ranking domains </a:t>
            </a:r>
          </a:p>
        </p:txBody>
      </p:sp>
      <p:sp>
        <p:nvSpPr>
          <p:cNvPr id="4" name="Rectangle 3">
            <a:extLst>
              <a:ext uri="{FF2B5EF4-FFF2-40B4-BE49-F238E27FC236}">
                <a16:creationId xmlns:a16="http://schemas.microsoft.com/office/drawing/2014/main" id="{6E2A2224-71BB-44F4-ACE5-CB2623F7C251}"/>
              </a:ext>
            </a:extLst>
          </p:cNvPr>
          <p:cNvSpPr/>
          <p:nvPr/>
        </p:nvSpPr>
        <p:spPr>
          <a:xfrm>
            <a:off x="0" y="2166107"/>
            <a:ext cx="2470601" cy="26129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D773093-BF25-4CD4-8271-A5CA39A9B954}"/>
              </a:ext>
            </a:extLst>
          </p:cNvPr>
          <p:cNvSpPr/>
          <p:nvPr/>
        </p:nvSpPr>
        <p:spPr>
          <a:xfrm>
            <a:off x="2470601" y="2166621"/>
            <a:ext cx="2470601" cy="261290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717C74B-A6A0-4D74-872D-0ED6A6E251B9}"/>
              </a:ext>
            </a:extLst>
          </p:cNvPr>
          <p:cNvSpPr/>
          <p:nvPr/>
        </p:nvSpPr>
        <p:spPr>
          <a:xfrm>
            <a:off x="4941202" y="2166105"/>
            <a:ext cx="2470601" cy="261290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557AB65-4317-423A-96EF-CD5C58DB0A1F}"/>
              </a:ext>
            </a:extLst>
          </p:cNvPr>
          <p:cNvSpPr/>
          <p:nvPr/>
        </p:nvSpPr>
        <p:spPr>
          <a:xfrm>
            <a:off x="7411803" y="2166105"/>
            <a:ext cx="2470601" cy="261290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BADEF9A-4C72-40E0-92CA-843CDCF8F622}"/>
              </a:ext>
            </a:extLst>
          </p:cNvPr>
          <p:cNvSpPr/>
          <p:nvPr/>
        </p:nvSpPr>
        <p:spPr>
          <a:xfrm>
            <a:off x="9882404" y="2166105"/>
            <a:ext cx="2309596" cy="2612908"/>
          </a:xfrm>
          <a:prstGeom prst="rect">
            <a:avLst/>
          </a:prstGeom>
          <a:solidFill>
            <a:srgbClr val="0F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30896993-E26C-4420-A7CD-D42F89B7E91E}"/>
              </a:ext>
            </a:extLst>
          </p:cNvPr>
          <p:cNvSpPr/>
          <p:nvPr/>
        </p:nvSpPr>
        <p:spPr>
          <a:xfrm>
            <a:off x="623178" y="1553471"/>
            <a:ext cx="1224244" cy="1224244"/>
          </a:xfrm>
          <a:prstGeom prst="ellipse">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27A0B756-8DC1-4266-A5DB-CBAB0ED46CBD}"/>
              </a:ext>
            </a:extLst>
          </p:cNvPr>
          <p:cNvSpPr/>
          <p:nvPr/>
        </p:nvSpPr>
        <p:spPr>
          <a:xfrm>
            <a:off x="3093779" y="1553471"/>
            <a:ext cx="1224244" cy="1224244"/>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F4EAB6B-8AC9-42D9-ADE5-C06C80F36B13}"/>
              </a:ext>
            </a:extLst>
          </p:cNvPr>
          <p:cNvSpPr/>
          <p:nvPr/>
        </p:nvSpPr>
        <p:spPr>
          <a:xfrm>
            <a:off x="5564380" y="1553471"/>
            <a:ext cx="1224244" cy="1224244"/>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F84CE517-56B4-4333-8AA1-3AE5E6958C36}"/>
              </a:ext>
            </a:extLst>
          </p:cNvPr>
          <p:cNvSpPr/>
          <p:nvPr/>
        </p:nvSpPr>
        <p:spPr>
          <a:xfrm>
            <a:off x="8034981" y="1553471"/>
            <a:ext cx="1224244" cy="1224244"/>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0BCBFBE4-8CF9-40E1-BA58-235200C9681A}"/>
              </a:ext>
            </a:extLst>
          </p:cNvPr>
          <p:cNvSpPr/>
          <p:nvPr/>
        </p:nvSpPr>
        <p:spPr>
          <a:xfrm>
            <a:off x="10425080" y="1553471"/>
            <a:ext cx="1224244" cy="1224244"/>
          </a:xfrm>
          <a:prstGeom prst="ellips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1C12B90-2518-4858-A1E6-83C97F8D97E3}"/>
              </a:ext>
            </a:extLst>
          </p:cNvPr>
          <p:cNvSpPr/>
          <p:nvPr/>
        </p:nvSpPr>
        <p:spPr>
          <a:xfrm>
            <a:off x="216539" y="3281776"/>
            <a:ext cx="203752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(23</a:t>
            </a:r>
            <a:r>
              <a:rPr kumimoji="0" lang="en-US" sz="16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rd</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US, -0.008)</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7D2202BE-BE6B-4A30-BE0C-333847BDE91C}"/>
              </a:ext>
            </a:extLst>
          </p:cNvPr>
          <p:cNvSpPr/>
          <p:nvPr/>
        </p:nvSpPr>
        <p:spPr>
          <a:xfrm>
            <a:off x="2553017" y="3281776"/>
            <a:ext cx="230576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Community &amp; Environment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(25</a:t>
            </a:r>
            <a:r>
              <a:rPr kumimoji="0" lang="en-US" sz="16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th</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US, 0.058)</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D49B9C15-121D-4D6F-B54F-4268911FE5A6}"/>
              </a:ext>
            </a:extLst>
          </p:cNvPr>
          <p:cNvSpPr/>
          <p:nvPr/>
        </p:nvSpPr>
        <p:spPr>
          <a:xfrm>
            <a:off x="5180104" y="3281776"/>
            <a:ext cx="199279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Policies that Drive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(39</a:t>
            </a:r>
            <a:r>
              <a:rPr kumimoji="0" lang="en-US" sz="16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th</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US, -0.043)</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86336F07-F7B8-45A7-B6A3-5BCF4C667A24}"/>
              </a:ext>
            </a:extLst>
          </p:cNvPr>
          <p:cNvSpPr/>
          <p:nvPr/>
        </p:nvSpPr>
        <p:spPr>
          <a:xfrm>
            <a:off x="7263907" y="3281776"/>
            <a:ext cx="2766391"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Clinical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(34</a:t>
            </a:r>
            <a:r>
              <a:rPr kumimoji="0" lang="en-US" sz="18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th</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US, -0.042)</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E94B0EE9-27DA-4594-8825-C8BD5A68C0A4}"/>
              </a:ext>
            </a:extLst>
          </p:cNvPr>
          <p:cNvSpPr/>
          <p:nvPr/>
        </p:nvSpPr>
        <p:spPr>
          <a:xfrm>
            <a:off x="9966856" y="3295269"/>
            <a:ext cx="2140692"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(26</a:t>
            </a:r>
            <a:r>
              <a:rPr kumimoji="0" lang="en-US" sz="1800" b="0"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th</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US, 0.013)</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313F5AEB-433F-4076-A4E8-6CD421CD16E6}"/>
              </a:ext>
            </a:extLst>
          </p:cNvPr>
          <p:cNvSpPr/>
          <p:nvPr/>
        </p:nvSpPr>
        <p:spPr>
          <a:xfrm>
            <a:off x="245285" y="5456540"/>
            <a:ext cx="19800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Below average</a:t>
            </a:r>
          </a:p>
        </p:txBody>
      </p:sp>
      <p:sp>
        <p:nvSpPr>
          <p:cNvPr id="20" name="Rectangle 19">
            <a:extLst>
              <a:ext uri="{FF2B5EF4-FFF2-40B4-BE49-F238E27FC236}">
                <a16:creationId xmlns:a16="http://schemas.microsoft.com/office/drawing/2014/main" id="{6CD14517-DD9D-4174-A9CA-AA2A7D77EBDA}"/>
              </a:ext>
            </a:extLst>
          </p:cNvPr>
          <p:cNvSpPr/>
          <p:nvPr/>
        </p:nvSpPr>
        <p:spPr>
          <a:xfrm>
            <a:off x="5105985" y="5456540"/>
            <a:ext cx="19800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Below average</a:t>
            </a:r>
          </a:p>
        </p:txBody>
      </p:sp>
      <p:sp>
        <p:nvSpPr>
          <p:cNvPr id="21" name="Rectangle 20">
            <a:extLst>
              <a:ext uri="{FF2B5EF4-FFF2-40B4-BE49-F238E27FC236}">
                <a16:creationId xmlns:a16="http://schemas.microsoft.com/office/drawing/2014/main" id="{E03E9CC3-3107-4B3E-98EA-40E5128BF3F0}"/>
              </a:ext>
            </a:extLst>
          </p:cNvPr>
          <p:cNvSpPr/>
          <p:nvPr/>
        </p:nvSpPr>
        <p:spPr>
          <a:xfrm>
            <a:off x="7657087" y="5456540"/>
            <a:ext cx="19800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Below average</a:t>
            </a:r>
          </a:p>
        </p:txBody>
      </p:sp>
      <p:sp>
        <p:nvSpPr>
          <p:cNvPr id="22" name="Rectangle 21">
            <a:extLst>
              <a:ext uri="{FF2B5EF4-FFF2-40B4-BE49-F238E27FC236}">
                <a16:creationId xmlns:a16="http://schemas.microsoft.com/office/drawing/2014/main" id="{53943359-A501-43D8-AC07-CE2799B0B543}"/>
              </a:ext>
            </a:extLst>
          </p:cNvPr>
          <p:cNvSpPr/>
          <p:nvPr/>
        </p:nvSpPr>
        <p:spPr>
          <a:xfrm>
            <a:off x="10443065" y="5459424"/>
            <a:ext cx="118827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29B43"/>
                </a:solidFill>
                <a:effectLst/>
                <a:uLnTx/>
                <a:uFillTx/>
                <a:latin typeface="Arial" panose="020B0604020202020204" pitchFamily="34" charset="0"/>
                <a:ea typeface="+mn-ea"/>
                <a:cs typeface="Arial" panose="020B0604020202020204" pitchFamily="34" charset="0"/>
              </a:rPr>
              <a:t>Average</a:t>
            </a:r>
          </a:p>
        </p:txBody>
      </p:sp>
      <p:sp>
        <p:nvSpPr>
          <p:cNvPr id="15" name="Rectangle 14">
            <a:extLst>
              <a:ext uri="{FF2B5EF4-FFF2-40B4-BE49-F238E27FC236}">
                <a16:creationId xmlns:a16="http://schemas.microsoft.com/office/drawing/2014/main" id="{D27335E8-4913-4C8D-804C-3A6B2648602B}"/>
              </a:ext>
            </a:extLst>
          </p:cNvPr>
          <p:cNvSpPr/>
          <p:nvPr/>
        </p:nvSpPr>
        <p:spPr>
          <a:xfrm>
            <a:off x="3076496" y="5456540"/>
            <a:ext cx="125880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29B43"/>
                </a:solidFill>
                <a:effectLst/>
                <a:uLnTx/>
                <a:uFillTx/>
                <a:latin typeface="Arial" panose="020B0604020202020204" pitchFamily="34" charset="0"/>
                <a:ea typeface="+mn-ea"/>
                <a:cs typeface="Arial" panose="020B0604020202020204" pitchFamily="34" charset="0"/>
              </a:rPr>
              <a:t>Average </a:t>
            </a:r>
          </a:p>
        </p:txBody>
      </p:sp>
      <p:sp>
        <p:nvSpPr>
          <p:cNvPr id="23" name="Arrow: Down 22">
            <a:extLst>
              <a:ext uri="{FF2B5EF4-FFF2-40B4-BE49-F238E27FC236}">
                <a16:creationId xmlns:a16="http://schemas.microsoft.com/office/drawing/2014/main" id="{179FCC23-70DD-49A6-A2B1-4DA7B5BE7DCD}"/>
              </a:ext>
            </a:extLst>
          </p:cNvPr>
          <p:cNvSpPr/>
          <p:nvPr/>
        </p:nvSpPr>
        <p:spPr>
          <a:xfrm>
            <a:off x="1087382" y="4835825"/>
            <a:ext cx="297665" cy="582035"/>
          </a:xfrm>
          <a:prstGeom prst="downArrow">
            <a:avLst/>
          </a:prstGeom>
          <a:solidFill>
            <a:srgbClr val="F29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Arrow: Down 23">
            <a:extLst>
              <a:ext uri="{FF2B5EF4-FFF2-40B4-BE49-F238E27FC236}">
                <a16:creationId xmlns:a16="http://schemas.microsoft.com/office/drawing/2014/main" id="{B5DFE383-E458-4497-88BA-0EF91C6512BA}"/>
              </a:ext>
            </a:extLst>
          </p:cNvPr>
          <p:cNvSpPr/>
          <p:nvPr/>
        </p:nvSpPr>
        <p:spPr>
          <a:xfrm>
            <a:off x="3557066" y="4835902"/>
            <a:ext cx="297665" cy="582035"/>
          </a:xfrm>
          <a:prstGeom prst="downArrow">
            <a:avLst/>
          </a:prstGeom>
          <a:solidFill>
            <a:srgbClr val="F29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Arrow: Down 24">
            <a:extLst>
              <a:ext uri="{FF2B5EF4-FFF2-40B4-BE49-F238E27FC236}">
                <a16:creationId xmlns:a16="http://schemas.microsoft.com/office/drawing/2014/main" id="{B80CC494-1682-4C2A-85AA-44136DBFB4B3}"/>
              </a:ext>
            </a:extLst>
          </p:cNvPr>
          <p:cNvSpPr/>
          <p:nvPr/>
        </p:nvSpPr>
        <p:spPr>
          <a:xfrm>
            <a:off x="5947167" y="4835825"/>
            <a:ext cx="297665" cy="582035"/>
          </a:xfrm>
          <a:prstGeom prst="downArrow">
            <a:avLst/>
          </a:prstGeom>
          <a:solidFill>
            <a:srgbClr val="F29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row: Down 25">
            <a:extLst>
              <a:ext uri="{FF2B5EF4-FFF2-40B4-BE49-F238E27FC236}">
                <a16:creationId xmlns:a16="http://schemas.microsoft.com/office/drawing/2014/main" id="{45016713-6C11-463B-AA32-2D81AF6D5C75}"/>
              </a:ext>
            </a:extLst>
          </p:cNvPr>
          <p:cNvSpPr/>
          <p:nvPr/>
        </p:nvSpPr>
        <p:spPr>
          <a:xfrm>
            <a:off x="8498269" y="4840431"/>
            <a:ext cx="297665" cy="582035"/>
          </a:xfrm>
          <a:prstGeom prst="downArrow">
            <a:avLst/>
          </a:prstGeom>
          <a:solidFill>
            <a:srgbClr val="F29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Arrow: Down 26">
            <a:extLst>
              <a:ext uri="{FF2B5EF4-FFF2-40B4-BE49-F238E27FC236}">
                <a16:creationId xmlns:a16="http://schemas.microsoft.com/office/drawing/2014/main" id="{FBD9C9AB-C13E-4A93-B156-C8624354A7B2}"/>
              </a:ext>
            </a:extLst>
          </p:cNvPr>
          <p:cNvSpPr/>
          <p:nvPr/>
        </p:nvSpPr>
        <p:spPr>
          <a:xfrm>
            <a:off x="10888369" y="4835825"/>
            <a:ext cx="297665" cy="582035"/>
          </a:xfrm>
          <a:prstGeom prst="downArrow">
            <a:avLst/>
          </a:prstGeom>
          <a:solidFill>
            <a:srgbClr val="F29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Graphic 28" descr="No smoking">
            <a:extLst>
              <a:ext uri="{FF2B5EF4-FFF2-40B4-BE49-F238E27FC236}">
                <a16:creationId xmlns:a16="http://schemas.microsoft.com/office/drawing/2014/main" id="{F3771436-9C44-417A-8C47-4EF2C9C8A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0945" y="1619038"/>
            <a:ext cx="914400" cy="914400"/>
          </a:xfrm>
          <a:prstGeom prst="rect">
            <a:avLst/>
          </a:prstGeom>
        </p:spPr>
      </p:pic>
      <p:pic>
        <p:nvPicPr>
          <p:cNvPr id="31" name="Graphic 30" descr="Users">
            <a:extLst>
              <a:ext uri="{FF2B5EF4-FFF2-40B4-BE49-F238E27FC236}">
                <a16:creationId xmlns:a16="http://schemas.microsoft.com/office/drawing/2014/main" id="{B223149C-1321-40C3-ABBA-B3319433AF3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82659" y="1658956"/>
            <a:ext cx="1046477" cy="1046477"/>
          </a:xfrm>
          <a:prstGeom prst="rect">
            <a:avLst/>
          </a:prstGeom>
        </p:spPr>
      </p:pic>
      <p:pic>
        <p:nvPicPr>
          <p:cNvPr id="33" name="Graphic 32" descr="Scales of justice">
            <a:extLst>
              <a:ext uri="{FF2B5EF4-FFF2-40B4-BE49-F238E27FC236}">
                <a16:creationId xmlns:a16="http://schemas.microsoft.com/office/drawing/2014/main" id="{76F016BD-273B-431C-A43B-32C23E4713E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19302" y="1689850"/>
            <a:ext cx="914400" cy="914400"/>
          </a:xfrm>
          <a:prstGeom prst="rect">
            <a:avLst/>
          </a:prstGeom>
        </p:spPr>
      </p:pic>
      <p:pic>
        <p:nvPicPr>
          <p:cNvPr id="35" name="Graphic 34" descr="Medical">
            <a:extLst>
              <a:ext uri="{FF2B5EF4-FFF2-40B4-BE49-F238E27FC236}">
                <a16:creationId xmlns:a16="http://schemas.microsoft.com/office/drawing/2014/main" id="{A265341E-7E02-4734-8A7D-464C38B6666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99211" y="1619038"/>
            <a:ext cx="1122674" cy="1122674"/>
          </a:xfrm>
          <a:prstGeom prst="rect">
            <a:avLst/>
          </a:prstGeom>
        </p:spPr>
      </p:pic>
      <p:pic>
        <p:nvPicPr>
          <p:cNvPr id="37" name="Graphic 36" descr="Decision chart">
            <a:extLst>
              <a:ext uri="{FF2B5EF4-FFF2-40B4-BE49-F238E27FC236}">
                <a16:creationId xmlns:a16="http://schemas.microsoft.com/office/drawing/2014/main" id="{0B202407-7AAD-4A02-BB6A-B9C494F22D3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85399" y="1689850"/>
            <a:ext cx="914400" cy="914400"/>
          </a:xfrm>
          <a:prstGeom prst="rect">
            <a:avLst/>
          </a:prstGeom>
        </p:spPr>
      </p:pic>
      <p:sp>
        <p:nvSpPr>
          <p:cNvPr id="28" name="Slide Number Placeholder 27">
            <a:extLst>
              <a:ext uri="{FF2B5EF4-FFF2-40B4-BE49-F238E27FC236}">
                <a16:creationId xmlns:a16="http://schemas.microsoft.com/office/drawing/2014/main" id="{F6565A38-53F9-4930-98A2-93BF39767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B3A1313-0690-4E8F-993E-BA80E283ACF3}"/>
              </a:ext>
            </a:extLst>
          </p:cNvPr>
          <p:cNvSpPr/>
          <p:nvPr/>
        </p:nvSpPr>
        <p:spPr>
          <a:xfrm>
            <a:off x="2551523" y="6071995"/>
            <a:ext cx="708559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1F1E"/>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a:ln>
                  <a:noFill/>
                </a:ln>
                <a:solidFill>
                  <a:srgbClr val="201F1E"/>
                </a:solidFill>
                <a:effectLst/>
                <a:uLnTx/>
                <a:uFillTx/>
                <a:latin typeface="Arial" panose="020B0604020202020204" pitchFamily="34" charset="0"/>
                <a:ea typeface="+mn-ea"/>
                <a:cs typeface="Arial" panose="020B0604020202020204" pitchFamily="34" charset="0"/>
              </a:rPr>
              <a:t>Overall, Kansas ranks 29</a:t>
            </a:r>
            <a:r>
              <a:rPr kumimoji="0" lang="en-US" sz="2400" b="1" i="0" u="none" strike="noStrike" kern="1200" cap="none" spc="0" normalizeH="0" baseline="30000" noProof="0" dirty="0">
                <a:ln>
                  <a:noFill/>
                </a:ln>
                <a:solidFill>
                  <a:srgbClr val="201F1E"/>
                </a:solidFill>
                <a:effectLst/>
                <a:uLnTx/>
                <a:uFillTx/>
                <a:latin typeface="Arial" panose="020B0604020202020204" pitchFamily="34" charset="0"/>
                <a:ea typeface="+mn-ea"/>
                <a:cs typeface="Arial" panose="020B0604020202020204" pitchFamily="34" charset="0"/>
              </a:rPr>
              <a:t>th</a:t>
            </a:r>
            <a:r>
              <a:rPr kumimoji="0" lang="en-US" sz="2400" b="1" i="0" u="none" strike="noStrike" kern="1200" cap="none" spc="0" normalizeH="0" baseline="0" noProof="0" dirty="0">
                <a:ln>
                  <a:noFill/>
                </a:ln>
                <a:solidFill>
                  <a:srgbClr val="201F1E"/>
                </a:solidFill>
                <a:effectLst/>
                <a:uLnTx/>
                <a:uFillTx/>
                <a:latin typeface="Arial" panose="020B0604020202020204" pitchFamily="34" charset="0"/>
                <a:ea typeface="+mn-ea"/>
                <a:cs typeface="Arial" panose="020B0604020202020204" pitchFamily="34" charset="0"/>
              </a:rPr>
              <a:t> in the US (-0.221)</a:t>
            </a:r>
            <a:r>
              <a:rPr kumimoji="0" lang="en-US" sz="2400" b="0" i="0" u="none" strike="noStrike" kern="1200" cap="none" spc="0" normalizeH="0" baseline="0" noProof="0" dirty="0">
                <a:ln>
                  <a:noFill/>
                </a:ln>
                <a:solidFill>
                  <a:srgbClr val="201F1E"/>
                </a:solidFill>
                <a:effectLst/>
                <a:uLnTx/>
                <a:uFillTx/>
                <a:latin typeface="Arial" panose="020B0604020202020204" pitchFamily="34" charset="0"/>
                <a:ea typeface="+mn-ea"/>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7690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101" y="529758"/>
            <a:ext cx="9804699" cy="1325563"/>
          </a:xfrm>
        </p:spPr>
        <p:txBody>
          <a:bodyPr>
            <a:normAutofit fontScale="90000"/>
          </a:bodyPr>
          <a:lstStyle/>
          <a:p>
            <a:r>
              <a:rPr lang="en-US" dirty="0">
                <a:solidFill>
                  <a:srgbClr val="F29B43"/>
                </a:solidFill>
                <a:latin typeface="CoconPro-Regular" panose="02010504030101020104" pitchFamily="50" charset="0"/>
              </a:rPr>
              <a:t>Behaviors</a:t>
            </a:r>
            <a:br>
              <a:rPr lang="en-US" sz="3600" dirty="0">
                <a:solidFill>
                  <a:srgbClr val="F29B43"/>
                </a:solidFill>
                <a:latin typeface="CoconPro-Regular" panose="02010504030101020104" pitchFamily="50" charset="0"/>
              </a:rPr>
            </a:br>
            <a:r>
              <a:rPr lang="en-US" sz="3100" b="1" dirty="0">
                <a:solidFill>
                  <a:srgbClr val="C00000"/>
                </a:solidFill>
                <a:latin typeface="Arial" panose="020B0604020202020204" pitchFamily="34" charset="0"/>
                <a:cs typeface="Arial" panose="020B0604020202020204" pitchFamily="34" charset="0"/>
              </a:rPr>
              <a:t>Below average (23</a:t>
            </a:r>
            <a:r>
              <a:rPr lang="en-US" sz="3100" b="1" baseline="30000" dirty="0">
                <a:solidFill>
                  <a:srgbClr val="C00000"/>
                </a:solidFill>
                <a:latin typeface="Arial" panose="020B0604020202020204" pitchFamily="34" charset="0"/>
                <a:cs typeface="Arial" panose="020B0604020202020204" pitchFamily="34" charset="0"/>
              </a:rPr>
              <a:t>rd</a:t>
            </a:r>
            <a:r>
              <a:rPr lang="en-US" sz="3100" b="1" dirty="0">
                <a:solidFill>
                  <a:srgbClr val="C00000"/>
                </a:solidFill>
                <a:latin typeface="Arial" panose="020B0604020202020204" pitchFamily="34" charset="0"/>
                <a:cs typeface="Arial" panose="020B0604020202020204" pitchFamily="34" charset="0"/>
              </a:rPr>
              <a:t> in US, -0.008)</a:t>
            </a:r>
            <a:br>
              <a:rPr lang="en-US" sz="3600" dirty="0">
                <a:latin typeface="CoconPro-Regular" panose="02010504030101020104" pitchFamily="50" charset="0"/>
              </a:rPr>
            </a:br>
            <a:endParaRPr lang="en-US" sz="3600" dirty="0">
              <a:latin typeface="CoconPro-Regular" panose="02010504030101020104" pitchFamily="50" charset="0"/>
            </a:endParaRPr>
          </a:p>
        </p:txBody>
      </p:sp>
      <p:sp>
        <p:nvSpPr>
          <p:cNvPr id="3" name="Slide Number Placeholder 2">
            <a:extLst>
              <a:ext uri="{FF2B5EF4-FFF2-40B4-BE49-F238E27FC236}">
                <a16:creationId xmlns:a16="http://schemas.microsoft.com/office/drawing/2014/main" id="{7F763F2B-9566-4A84-BA70-E6547BB40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Content Placeholder 3"/>
          <p:cNvSpPr>
            <a:spLocks noGrp="1"/>
          </p:cNvSpPr>
          <p:nvPr>
            <p:ph sz="half" idx="4294967295"/>
          </p:nvPr>
        </p:nvSpPr>
        <p:spPr>
          <a:xfrm>
            <a:off x="0" y="2024063"/>
            <a:ext cx="5532438" cy="4589462"/>
          </a:xfrm>
        </p:spPr>
        <p:txBody>
          <a:bodyPr/>
          <a:lstStyle/>
          <a:p>
            <a:r>
              <a:rPr lang="en-US" dirty="0">
                <a:latin typeface="Arial" panose="020B0604020202020204" pitchFamily="34" charset="0"/>
                <a:cs typeface="Arial" panose="020B0604020202020204" pitchFamily="34" charset="0"/>
              </a:rPr>
              <a:t>Low drug deaths </a:t>
            </a:r>
            <a:r>
              <a:rPr lang="en-US" dirty="0">
                <a:solidFill>
                  <a:schemeClr val="tx2"/>
                </a:solidFill>
                <a:latin typeface="Arial" panose="020B0604020202020204" pitchFamily="34" charset="0"/>
                <a:cs typeface="Arial" panose="020B0604020202020204" pitchFamily="34" charset="0"/>
              </a:rPr>
              <a:t>(#6 in US), </a:t>
            </a:r>
            <a:r>
              <a:rPr lang="en-US" dirty="0">
                <a:latin typeface="Arial" panose="020B0604020202020204" pitchFamily="34" charset="0"/>
                <a:cs typeface="Arial" panose="020B0604020202020204" pitchFamily="34" charset="0"/>
              </a:rPr>
              <a:t>11.6/100,000</a:t>
            </a:r>
          </a:p>
          <a:p>
            <a:r>
              <a:rPr lang="en-US" dirty="0">
                <a:latin typeface="Arial" panose="020B0604020202020204" pitchFamily="34" charset="0"/>
                <a:cs typeface="Arial" panose="020B0604020202020204" pitchFamily="34" charset="0"/>
              </a:rPr>
              <a:t>Obesity </a:t>
            </a:r>
            <a:r>
              <a:rPr lang="en-US" dirty="0">
                <a:solidFill>
                  <a:srgbClr val="FF0000"/>
                </a:solidFill>
                <a:latin typeface="Arial" panose="020B0604020202020204" pitchFamily="34" charset="0"/>
                <a:cs typeface="Arial" panose="020B0604020202020204" pitchFamily="34" charset="0"/>
              </a:rPr>
              <a:t>(#38 in US) </a:t>
            </a:r>
          </a:p>
          <a:p>
            <a:r>
              <a:rPr lang="en-US" dirty="0">
                <a:latin typeface="Arial" panose="020B0604020202020204" pitchFamily="34" charset="0"/>
                <a:cs typeface="Arial" panose="020B0604020202020204" pitchFamily="34" charset="0"/>
                <a:sym typeface="Wingdings" panose="05000000000000000000" pitchFamily="2" charset="2"/>
              </a:rPr>
              <a:t>Smoking </a:t>
            </a:r>
            <a:r>
              <a:rPr lang="en-US" dirty="0">
                <a:solidFill>
                  <a:srgbClr val="FF0000"/>
                </a:solidFill>
                <a:latin typeface="Arial" panose="020B0604020202020204" pitchFamily="34" charset="0"/>
                <a:cs typeface="Arial" panose="020B0604020202020204" pitchFamily="34" charset="0"/>
                <a:sym typeface="Wingdings" panose="05000000000000000000" pitchFamily="2" charset="2"/>
              </a:rPr>
              <a:t>(#30 in US), </a:t>
            </a:r>
            <a:r>
              <a:rPr lang="en-US" dirty="0">
                <a:latin typeface="Arial" panose="020B0604020202020204" pitchFamily="34" charset="0"/>
                <a:cs typeface="Arial" panose="020B0604020202020204" pitchFamily="34" charset="0"/>
                <a:sym typeface="Wingdings" panose="05000000000000000000" pitchFamily="2" charset="2"/>
              </a:rPr>
              <a:t>17.2% of adults – was 23% in 1990, but no change in the past 15 years, and worsening because of vaping/e-cigarettes </a:t>
            </a:r>
            <a:endParaRPr lang="en-US" dirty="0">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sz="half" idx="4294967295"/>
          </p:nvPr>
        </p:nvPicPr>
        <p:blipFill>
          <a:blip r:embed="rId2"/>
          <a:stretch>
            <a:fillRect/>
          </a:stretch>
        </p:blipFill>
        <p:spPr>
          <a:xfrm>
            <a:off x="5968491" y="1855321"/>
            <a:ext cx="5506440" cy="4501029"/>
          </a:xfrm>
          <a:prstGeom prst="rect">
            <a:avLst/>
          </a:prstGeom>
        </p:spPr>
      </p:pic>
      <p:sp>
        <p:nvSpPr>
          <p:cNvPr id="7" name="Arrow: Right 6">
            <a:extLst>
              <a:ext uri="{FF2B5EF4-FFF2-40B4-BE49-F238E27FC236}">
                <a16:creationId xmlns:a16="http://schemas.microsoft.com/office/drawing/2014/main" id="{5BF7B009-394B-4413-A451-6FA1C23DB2A3}"/>
              </a:ext>
            </a:extLst>
          </p:cNvPr>
          <p:cNvSpPr/>
          <p:nvPr/>
        </p:nvSpPr>
        <p:spPr>
          <a:xfrm>
            <a:off x="4765638" y="3012141"/>
            <a:ext cx="2405707" cy="21229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Graphic 7" descr="No smoking">
            <a:extLst>
              <a:ext uri="{FF2B5EF4-FFF2-40B4-BE49-F238E27FC236}">
                <a16:creationId xmlns:a16="http://schemas.microsoft.com/office/drawing/2014/main" id="{37B584C2-5C52-4481-9855-0C7CE847AE8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700" y="570706"/>
            <a:ext cx="914400" cy="914400"/>
          </a:xfrm>
          <a:prstGeom prst="rect">
            <a:avLst/>
          </a:prstGeom>
        </p:spPr>
      </p:pic>
    </p:spTree>
    <p:extLst>
      <p:ext uri="{BB962C8B-B14F-4D97-AF65-F5344CB8AC3E}">
        <p14:creationId xmlns:p14="http://schemas.microsoft.com/office/powerpoint/2010/main" val="1052344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214" y="365126"/>
            <a:ext cx="11052586" cy="785942"/>
          </a:xfrm>
        </p:spPr>
        <p:txBody>
          <a:bodyPr>
            <a:noAutofit/>
          </a:bodyPr>
          <a:lstStyle/>
          <a:p>
            <a:r>
              <a:rPr lang="en-US" sz="3600" dirty="0">
                <a:solidFill>
                  <a:srgbClr val="F29B43"/>
                </a:solidFill>
                <a:latin typeface="CoconPro-Regular"/>
              </a:rPr>
              <a:t>The vaping epidemic: U.S. and Kansas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213" y="2048933"/>
            <a:ext cx="6933879" cy="384386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5093" y="931333"/>
            <a:ext cx="4758787" cy="5425017"/>
          </a:xfrm>
          <a:prstGeom prst="rect">
            <a:avLst/>
          </a:prstGeom>
        </p:spPr>
      </p:pic>
    </p:spTree>
    <p:extLst>
      <p:ext uri="{BB962C8B-B14F-4D97-AF65-F5344CB8AC3E}">
        <p14:creationId xmlns:p14="http://schemas.microsoft.com/office/powerpoint/2010/main" val="3819555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089" y="1050925"/>
            <a:ext cx="10515600" cy="1325563"/>
          </a:xfrm>
        </p:spPr>
        <p:txBody>
          <a:bodyPr>
            <a:noAutofit/>
          </a:bodyPr>
          <a:lstStyle/>
          <a:p>
            <a:r>
              <a:rPr lang="en-US" sz="3600" b="1" dirty="0">
                <a:solidFill>
                  <a:srgbClr val="F29B43"/>
                </a:solidFill>
                <a:latin typeface="CoconPro-Regular" panose="02010504030101020104" pitchFamily="50" charset="0"/>
              </a:rPr>
              <a:t>Community &amp; Environment</a:t>
            </a:r>
            <a:br>
              <a:rPr lang="en-US" sz="3600" b="1" dirty="0">
                <a:solidFill>
                  <a:srgbClr val="F29B43"/>
                </a:solidFill>
                <a:latin typeface="CoconPro-Regular" panose="02010504030101020104" pitchFamily="50" charset="0"/>
              </a:rPr>
            </a:br>
            <a:r>
              <a:rPr lang="en-US" sz="2800" b="1" dirty="0">
                <a:solidFill>
                  <a:srgbClr val="F29B43"/>
                </a:solidFill>
                <a:latin typeface="Arial" panose="020B0604020202020204" pitchFamily="34" charset="0"/>
                <a:cs typeface="Arial" panose="020B0604020202020204" pitchFamily="34" charset="0"/>
              </a:rPr>
              <a:t>Average (25</a:t>
            </a:r>
            <a:r>
              <a:rPr lang="en-US" sz="2800" b="1" baseline="30000" dirty="0">
                <a:solidFill>
                  <a:srgbClr val="F29B43"/>
                </a:solidFill>
                <a:latin typeface="Arial" panose="020B0604020202020204" pitchFamily="34" charset="0"/>
                <a:cs typeface="Arial" panose="020B0604020202020204" pitchFamily="34" charset="0"/>
              </a:rPr>
              <a:t>th</a:t>
            </a:r>
            <a:r>
              <a:rPr lang="en-US" sz="2800" b="1" dirty="0">
                <a:solidFill>
                  <a:srgbClr val="F29B43"/>
                </a:solidFill>
                <a:latin typeface="Arial" panose="020B0604020202020204" pitchFamily="34" charset="0"/>
                <a:cs typeface="Arial" panose="020B0604020202020204" pitchFamily="34" charset="0"/>
              </a:rPr>
              <a:t> in US, 0.058)</a:t>
            </a:r>
            <a:br>
              <a:rPr lang="en-US" sz="3600" b="1" dirty="0">
                <a:solidFill>
                  <a:srgbClr val="F29B43"/>
                </a:solidFill>
                <a:latin typeface="CoconPro-Regular" panose="02010504030101020104" pitchFamily="50" charset="0"/>
              </a:rPr>
            </a:br>
            <a:r>
              <a:rPr lang="en-US" sz="3600" b="1" dirty="0">
                <a:solidFill>
                  <a:srgbClr val="F29B43"/>
                </a:solidFill>
                <a:latin typeface="CoconPro-Regular" panose="02010504030101020104" pitchFamily="50" charset="0"/>
              </a:rPr>
              <a:t> </a:t>
            </a:r>
          </a:p>
        </p:txBody>
      </p:sp>
      <p:sp>
        <p:nvSpPr>
          <p:cNvPr id="3" name="Content Placeholder 2"/>
          <p:cNvSpPr>
            <a:spLocks noGrp="1"/>
          </p:cNvSpPr>
          <p:nvPr>
            <p:ph idx="1"/>
          </p:nvPr>
        </p:nvSpPr>
        <p:spPr>
          <a:xfrm>
            <a:off x="838200" y="1597688"/>
            <a:ext cx="10515600" cy="4895187"/>
          </a:xfrm>
        </p:spPr>
        <p:txBody>
          <a:bodyPr/>
          <a:lstStyle/>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Chlamydia </a:t>
            </a:r>
            <a:r>
              <a:rPr lang="en-US" dirty="0">
                <a:solidFill>
                  <a:srgbClr val="FF0000"/>
                </a:solidFill>
                <a:latin typeface="Arial" panose="020B0604020202020204" pitchFamily="34" charset="0"/>
                <a:cs typeface="Arial" panose="020B0604020202020204" pitchFamily="34" charset="0"/>
              </a:rPr>
              <a:t>2X the healthiest ranked state</a:t>
            </a:r>
          </a:p>
          <a:p>
            <a:pPr lvl="1"/>
            <a:r>
              <a:rPr lang="en-US" dirty="0">
                <a:latin typeface="Arial" panose="020B0604020202020204" pitchFamily="34" charset="0"/>
                <a:cs typeface="Arial" panose="020B0604020202020204" pitchFamily="34" charset="0"/>
              </a:rPr>
              <a:t> Kansas at 465/100,000</a:t>
            </a:r>
          </a:p>
          <a:p>
            <a:r>
              <a:rPr lang="en-US" dirty="0">
                <a:latin typeface="Arial" panose="020B0604020202020204" pitchFamily="34" charset="0"/>
                <a:cs typeface="Arial" panose="020B0604020202020204" pitchFamily="34" charset="0"/>
              </a:rPr>
              <a:t>Pertussis </a:t>
            </a:r>
            <a:r>
              <a:rPr lang="en-US" dirty="0">
                <a:solidFill>
                  <a:srgbClr val="FF0000"/>
                </a:solidFill>
                <a:latin typeface="Arial" panose="020B0604020202020204" pitchFamily="34" charset="0"/>
                <a:cs typeface="Arial" panose="020B0604020202020204" pitchFamily="34" charset="0"/>
              </a:rPr>
              <a:t>10X the highest-ranked state (0.7 vs 7.0 per 100,000)</a:t>
            </a:r>
          </a:p>
          <a:p>
            <a:r>
              <a:rPr lang="en-US" dirty="0">
                <a:latin typeface="Arial" panose="020B0604020202020204" pitchFamily="34" charset="0"/>
                <a:cs typeface="Arial" panose="020B0604020202020204" pitchFamily="34" charset="0"/>
              </a:rPr>
              <a:t>Violent crime </a:t>
            </a:r>
            <a:r>
              <a:rPr lang="en-US" dirty="0">
                <a:solidFill>
                  <a:srgbClr val="FF0000"/>
                </a:solidFill>
                <a:latin typeface="Arial" panose="020B0604020202020204" pitchFamily="34" charset="0"/>
                <a:cs typeface="Arial" panose="020B0604020202020204" pitchFamily="34" charset="0"/>
              </a:rPr>
              <a:t>(#36 in US), </a:t>
            </a:r>
            <a:r>
              <a:rPr lang="en-US" dirty="0">
                <a:latin typeface="Arial" panose="020B0604020202020204" pitchFamily="34" charset="0"/>
                <a:cs typeface="Arial" panose="020B0604020202020204" pitchFamily="34" charset="0"/>
              </a:rPr>
              <a:t>439 offenses/100,000</a:t>
            </a:r>
          </a:p>
          <a:p>
            <a:r>
              <a:rPr lang="en-US" dirty="0">
                <a:latin typeface="Arial" panose="020B0604020202020204" pitchFamily="34" charset="0"/>
                <a:cs typeface="Arial" panose="020B0604020202020204" pitchFamily="34" charset="0"/>
              </a:rPr>
              <a:t>Occupational fatalities </a:t>
            </a:r>
            <a:r>
              <a:rPr lang="en-US" dirty="0">
                <a:solidFill>
                  <a:srgbClr val="FF0000"/>
                </a:solidFill>
                <a:latin typeface="Arial" panose="020B0604020202020204" pitchFamily="34" charset="0"/>
                <a:cs typeface="Arial" panose="020B0604020202020204" pitchFamily="34" charset="0"/>
              </a:rPr>
              <a:t>2X US average,</a:t>
            </a:r>
            <a:r>
              <a:rPr lang="en-US" dirty="0">
                <a:latin typeface="Arial" panose="020B0604020202020204" pitchFamily="34" charset="0"/>
                <a:cs typeface="Arial" panose="020B0604020202020204" pitchFamily="34" charset="0"/>
              </a:rPr>
              <a:t> (#32 in US)</a:t>
            </a:r>
          </a:p>
          <a:p>
            <a:r>
              <a:rPr lang="en-US" dirty="0">
                <a:latin typeface="Arial" panose="020B0604020202020204" pitchFamily="34" charset="0"/>
                <a:cs typeface="Arial" panose="020B0604020202020204" pitchFamily="34" charset="0"/>
              </a:rPr>
              <a:t>Air quality (#18)</a:t>
            </a:r>
          </a:p>
          <a:p>
            <a:r>
              <a:rPr lang="en-US" dirty="0">
                <a:latin typeface="Arial" panose="020B0604020202020204" pitchFamily="34" charset="0"/>
                <a:cs typeface="Arial" panose="020B0604020202020204" pitchFamily="34" charset="0"/>
              </a:rPr>
              <a:t>Number of children in poverty (#21 in US) with 15% of children living in poverty</a:t>
            </a:r>
          </a:p>
        </p:txBody>
      </p:sp>
      <p:pic>
        <p:nvPicPr>
          <p:cNvPr id="4" name="Graphic 3" descr="Users">
            <a:extLst>
              <a:ext uri="{FF2B5EF4-FFF2-40B4-BE49-F238E27FC236}">
                <a16:creationId xmlns:a16="http://schemas.microsoft.com/office/drawing/2014/main" id="{481D262D-297A-4C2C-969F-72C625C836C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936931"/>
            <a:ext cx="1046477" cy="1046477"/>
          </a:xfrm>
          <a:prstGeom prst="rect">
            <a:avLst/>
          </a:prstGeom>
        </p:spPr>
      </p:pic>
      <p:sp>
        <p:nvSpPr>
          <p:cNvPr id="5" name="Slide Number Placeholder 4">
            <a:extLst>
              <a:ext uri="{FF2B5EF4-FFF2-40B4-BE49-F238E27FC236}">
                <a16:creationId xmlns:a16="http://schemas.microsoft.com/office/drawing/2014/main" id="{FDDAAE03-0BB2-400B-972B-9B5797BACF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4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92742"/>
          </a:xfrm>
        </p:spPr>
        <p:txBody>
          <a:bodyPr>
            <a:normAutofit/>
          </a:bodyPr>
          <a:lstStyle/>
          <a:p>
            <a:pPr algn="ctr"/>
            <a:r>
              <a:rPr lang="en-US" sz="4000" b="1" dirty="0">
                <a:solidFill>
                  <a:srgbClr val="F29B43"/>
                </a:solidFill>
                <a:latin typeface="CoconPro-Regular" panose="02010504030101020104" pitchFamily="50" charset="0"/>
              </a:rPr>
              <a:t>Gonorrhea and Chlamydia</a:t>
            </a:r>
            <a:endParaRPr lang="en-US" sz="40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07788" y="1778000"/>
            <a:ext cx="5335943" cy="4364616"/>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78001"/>
            <a:ext cx="5788212" cy="4364616"/>
          </a:xfrm>
          <a:prstGeom prst="rect">
            <a:avLst/>
          </a:prstGeom>
          <a:noFill/>
          <a:ln>
            <a:noFill/>
          </a:ln>
        </p:spPr>
      </p:pic>
    </p:spTree>
    <p:extLst>
      <p:ext uri="{BB962C8B-B14F-4D97-AF65-F5344CB8AC3E}">
        <p14:creationId xmlns:p14="http://schemas.microsoft.com/office/powerpoint/2010/main" val="2295779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7459"/>
          </a:xfrm>
        </p:spPr>
        <p:txBody>
          <a:bodyPr>
            <a:normAutofit/>
          </a:bodyPr>
          <a:lstStyle/>
          <a:p>
            <a:pPr algn="ctr"/>
            <a:r>
              <a:rPr lang="en-US" sz="4000" b="1" dirty="0">
                <a:solidFill>
                  <a:srgbClr val="F29B43"/>
                </a:solidFill>
                <a:latin typeface="CoconPro-Regular" panose="02010504030101020104" pitchFamily="50" charset="0"/>
              </a:rPr>
              <a:t>Violent Crime and its Aftermath</a:t>
            </a:r>
            <a:endParaRPr lang="en-US" sz="40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3876" y="1352447"/>
            <a:ext cx="3582537" cy="5369028"/>
          </a:xfrm>
          <a:prstGeom prst="rect">
            <a:avLst/>
          </a:prstGeom>
        </p:spPr>
      </p:pic>
    </p:spTree>
    <p:extLst>
      <p:ext uri="{BB962C8B-B14F-4D97-AF65-F5344CB8AC3E}">
        <p14:creationId xmlns:p14="http://schemas.microsoft.com/office/powerpoint/2010/main" val="2734587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432" y="1096645"/>
            <a:ext cx="10515600" cy="1325563"/>
          </a:xfrm>
        </p:spPr>
        <p:txBody>
          <a:bodyPr>
            <a:normAutofit fontScale="90000"/>
          </a:bodyPr>
          <a:lstStyle/>
          <a:p>
            <a:r>
              <a:rPr lang="en-US" dirty="0">
                <a:solidFill>
                  <a:srgbClr val="F29B43"/>
                </a:solidFill>
                <a:latin typeface="CoconPro-Regular" panose="02010504030101020104" pitchFamily="50" charset="0"/>
              </a:rPr>
              <a:t>Policy</a:t>
            </a:r>
            <a:r>
              <a:rPr lang="en-US" sz="3600" dirty="0">
                <a:solidFill>
                  <a:srgbClr val="F29B43"/>
                </a:solidFill>
                <a:latin typeface="CoconPro-Regular" panose="02010504030101020104" pitchFamily="50" charset="0"/>
              </a:rPr>
              <a:t> </a:t>
            </a:r>
            <a:br>
              <a:rPr lang="en-US" sz="3600" dirty="0">
                <a:solidFill>
                  <a:srgbClr val="F29B43"/>
                </a:solidFill>
                <a:latin typeface="CoconPro-Regular" panose="02010504030101020104" pitchFamily="50" charset="0"/>
              </a:rPr>
            </a:br>
            <a:r>
              <a:rPr lang="en-US" sz="3600" b="1" dirty="0">
                <a:solidFill>
                  <a:srgbClr val="C00000"/>
                </a:solidFill>
                <a:latin typeface="Arial" panose="020B0604020202020204" pitchFamily="34" charset="0"/>
                <a:cs typeface="Arial" panose="020B0604020202020204" pitchFamily="34" charset="0"/>
              </a:rPr>
              <a:t>Below average (39</a:t>
            </a:r>
            <a:r>
              <a:rPr lang="en-US" sz="3600" b="1" baseline="30000" dirty="0">
                <a:solidFill>
                  <a:srgbClr val="C00000"/>
                </a:solidFill>
                <a:latin typeface="Arial" panose="020B0604020202020204" pitchFamily="34" charset="0"/>
                <a:cs typeface="Arial" panose="020B0604020202020204" pitchFamily="34" charset="0"/>
              </a:rPr>
              <a:t>th</a:t>
            </a:r>
            <a:r>
              <a:rPr lang="en-US" sz="3600" b="1" dirty="0">
                <a:solidFill>
                  <a:srgbClr val="C00000"/>
                </a:solidFill>
                <a:latin typeface="Arial" panose="020B0604020202020204" pitchFamily="34" charset="0"/>
                <a:cs typeface="Arial" panose="020B0604020202020204" pitchFamily="34" charset="0"/>
              </a:rPr>
              <a:t> in US, -0.043)</a:t>
            </a:r>
            <a:br>
              <a:rPr lang="en-US" sz="3600" dirty="0">
                <a:solidFill>
                  <a:srgbClr val="F29B43"/>
                </a:solidFill>
                <a:latin typeface="CoconPro-Regular" panose="02010504030101020104" pitchFamily="50" charset="0"/>
              </a:rPr>
            </a:br>
            <a:endParaRPr lang="en-US" sz="3600" dirty="0">
              <a:solidFill>
                <a:srgbClr val="F29B43"/>
              </a:solidFill>
              <a:latin typeface="CoconPro-Regular" panose="02010504030101020104" pitchFamily="50" charset="0"/>
            </a:endParaRPr>
          </a:p>
        </p:txBody>
      </p:sp>
      <p:sp>
        <p:nvSpPr>
          <p:cNvPr id="3" name="Content Placeholder 2"/>
          <p:cNvSpPr>
            <a:spLocks noGrp="1"/>
          </p:cNvSpPr>
          <p:nvPr>
            <p:ph idx="1"/>
          </p:nvPr>
        </p:nvSpPr>
        <p:spPr>
          <a:xfrm>
            <a:off x="632460" y="2189440"/>
            <a:ext cx="10515600" cy="4351338"/>
          </a:xfrm>
        </p:spPr>
        <p:txBody>
          <a:bodyPr>
            <a:normAutofit/>
          </a:bodyPr>
          <a:lstStyle/>
          <a:p>
            <a:r>
              <a:rPr lang="en-US" dirty="0">
                <a:latin typeface="Arial" panose="020B0604020202020204" pitchFamily="34" charset="0"/>
                <a:cs typeface="Arial" panose="020B0604020202020204" pitchFamily="34" charset="0"/>
              </a:rPr>
              <a:t>Immunizations </a:t>
            </a:r>
          </a:p>
          <a:p>
            <a:pPr lvl="1"/>
            <a:r>
              <a:rPr lang="en-US" sz="2800" dirty="0">
                <a:latin typeface="Arial" panose="020B0604020202020204" pitchFamily="34" charset="0"/>
                <a:cs typeface="Arial" panose="020B0604020202020204" pitchFamily="34" charset="0"/>
              </a:rPr>
              <a:t>HPV females </a:t>
            </a:r>
            <a:r>
              <a:rPr lang="en-US" sz="2800" dirty="0">
                <a:solidFill>
                  <a:srgbClr val="FF0000"/>
                </a:solidFill>
                <a:latin typeface="Arial" panose="020B0604020202020204" pitchFamily="34" charset="0"/>
                <a:cs typeface="Arial" panose="020B0604020202020204" pitchFamily="34" charset="0"/>
              </a:rPr>
              <a:t>(#49 in US); </a:t>
            </a:r>
            <a:r>
              <a:rPr lang="en-US" sz="2800" dirty="0">
                <a:latin typeface="Arial" panose="020B0604020202020204" pitchFamily="34" charset="0"/>
                <a:cs typeface="Arial" panose="020B0604020202020204" pitchFamily="34" charset="0"/>
              </a:rPr>
              <a:t>HPV males </a:t>
            </a:r>
            <a:r>
              <a:rPr lang="en-US" sz="2800" dirty="0">
                <a:solidFill>
                  <a:srgbClr val="FF0000"/>
                </a:solidFill>
                <a:latin typeface="Arial" panose="020B0604020202020204" pitchFamily="34" charset="0"/>
                <a:cs typeface="Arial" panose="020B0604020202020204" pitchFamily="34" charset="0"/>
              </a:rPr>
              <a:t>(#34 in US)</a:t>
            </a:r>
          </a:p>
          <a:p>
            <a:pPr lvl="1"/>
            <a:r>
              <a:rPr lang="en-US" sz="2800" dirty="0">
                <a:latin typeface="Arial" panose="020B0604020202020204" pitchFamily="34" charset="0"/>
                <a:cs typeface="Arial" panose="020B0604020202020204" pitchFamily="34" charset="0"/>
              </a:rPr>
              <a:t>Meningococcal </a:t>
            </a:r>
            <a:r>
              <a:rPr lang="en-US" sz="2800" dirty="0">
                <a:solidFill>
                  <a:srgbClr val="FF0000"/>
                </a:solidFill>
                <a:latin typeface="Arial" panose="020B0604020202020204" pitchFamily="34" charset="0"/>
                <a:cs typeface="Arial" panose="020B0604020202020204" pitchFamily="34" charset="0"/>
              </a:rPr>
              <a:t>(#46 in US) </a:t>
            </a:r>
          </a:p>
          <a:p>
            <a:pPr lvl="1"/>
            <a:r>
              <a:rPr lang="en-US" sz="2800" dirty="0">
                <a:latin typeface="Arial" panose="020B0604020202020204" pitchFamily="34" charset="0"/>
                <a:cs typeface="Arial" panose="020B0604020202020204" pitchFamily="34" charset="0"/>
              </a:rPr>
              <a:t>Children 19-35 months </a:t>
            </a:r>
            <a:r>
              <a:rPr lang="en-US" sz="2800" dirty="0">
                <a:solidFill>
                  <a:srgbClr val="FF0000"/>
                </a:solidFill>
                <a:latin typeface="Arial" panose="020B0604020202020204" pitchFamily="34" charset="0"/>
                <a:cs typeface="Arial" panose="020B0604020202020204" pitchFamily="34" charset="0"/>
              </a:rPr>
              <a:t>(#32 in US) </a:t>
            </a:r>
            <a:r>
              <a:rPr lang="en-US" sz="2800" dirty="0">
                <a:latin typeface="Arial" panose="020B0604020202020204" pitchFamily="34" charset="0"/>
                <a:cs typeface="Arial" panose="020B0604020202020204" pitchFamily="34" charset="0"/>
              </a:rPr>
              <a:t>with 69% completion rate for age</a:t>
            </a:r>
          </a:p>
          <a:p>
            <a:r>
              <a:rPr lang="en-US" dirty="0">
                <a:latin typeface="Arial" panose="020B0604020202020204" pitchFamily="34" charset="0"/>
                <a:cs typeface="Arial" panose="020B0604020202020204" pitchFamily="34" charset="0"/>
              </a:rPr>
              <a:t>Funding</a:t>
            </a:r>
          </a:p>
          <a:p>
            <a:pPr lvl="1"/>
            <a:r>
              <a:rPr lang="en-US" sz="2800" dirty="0">
                <a:latin typeface="Arial" panose="020B0604020202020204" pitchFamily="34" charset="0"/>
                <a:cs typeface="Arial" panose="020B0604020202020204" pitchFamily="34" charset="0"/>
              </a:rPr>
              <a:t>Public health funding </a:t>
            </a:r>
            <a:r>
              <a:rPr lang="en-US" sz="2800" dirty="0">
                <a:solidFill>
                  <a:srgbClr val="FF0000"/>
                </a:solidFill>
                <a:latin typeface="Arial" panose="020B0604020202020204" pitchFamily="34" charset="0"/>
                <a:cs typeface="Arial" panose="020B0604020202020204" pitchFamily="34" charset="0"/>
              </a:rPr>
              <a:t>(#40 in US, Kansas at $60/person),</a:t>
            </a:r>
            <a:r>
              <a:rPr lang="en-US" sz="2800" dirty="0">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4.5X less than top state at $281/person</a:t>
            </a:r>
          </a:p>
          <a:p>
            <a:r>
              <a:rPr lang="en-US" dirty="0">
                <a:latin typeface="Arial" panose="020B0604020202020204" pitchFamily="34" charset="0"/>
                <a:cs typeface="Arial" panose="020B0604020202020204" pitchFamily="34" charset="0"/>
              </a:rPr>
              <a:t>Uninsured % of population (#31 in US, 3X higher than top state)</a:t>
            </a:r>
          </a:p>
        </p:txBody>
      </p:sp>
      <p:pic>
        <p:nvPicPr>
          <p:cNvPr id="4" name="Graphic 3" descr="Scales of justice">
            <a:extLst>
              <a:ext uri="{FF2B5EF4-FFF2-40B4-BE49-F238E27FC236}">
                <a16:creationId xmlns:a16="http://schemas.microsoft.com/office/drawing/2014/main" id="{17F75A51-804D-4978-8AC4-2FB5E2EB08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138" y="989068"/>
            <a:ext cx="914400" cy="914400"/>
          </a:xfrm>
          <a:prstGeom prst="rect">
            <a:avLst/>
          </a:prstGeom>
        </p:spPr>
      </p:pic>
      <p:sp>
        <p:nvSpPr>
          <p:cNvPr id="5" name="Slide Number Placeholder 4">
            <a:extLst>
              <a:ext uri="{FF2B5EF4-FFF2-40B4-BE49-F238E27FC236}">
                <a16:creationId xmlns:a16="http://schemas.microsoft.com/office/drawing/2014/main" id="{A341CB0D-E653-4392-BE78-0DCCE22E13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047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F29B43"/>
                </a:solidFill>
                <a:latin typeface="CoconPro-Regular" panose="02010504030101020104" pitchFamily="50" charset="0"/>
              </a:rPr>
              <a:t>Reminder: immunizations are effective </a:t>
            </a:r>
            <a:br>
              <a:rPr lang="en-US" sz="4000" b="1" dirty="0">
                <a:solidFill>
                  <a:srgbClr val="F29B43"/>
                </a:solidFill>
                <a:latin typeface="CoconPro-Regular" panose="02010504030101020104" pitchFamily="50" charset="0"/>
              </a:rPr>
            </a:br>
            <a:r>
              <a:rPr lang="en-US" sz="4000" b="1" dirty="0">
                <a:solidFill>
                  <a:srgbClr val="F29B43"/>
                </a:solidFill>
                <a:latin typeface="CoconPro-Regular" panose="02010504030101020104" pitchFamily="50" charset="0"/>
              </a:rPr>
              <a:t>and safe</a:t>
            </a:r>
            <a:endParaRPr lang="en-US" sz="40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530" y="1690688"/>
            <a:ext cx="5187160" cy="46118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757" y="1690688"/>
            <a:ext cx="6207152" cy="4597172"/>
          </a:xfrm>
          <a:prstGeom prst="rect">
            <a:avLst/>
          </a:prstGeom>
        </p:spPr>
      </p:pic>
    </p:spTree>
    <p:extLst>
      <p:ext uri="{BB962C8B-B14F-4D97-AF65-F5344CB8AC3E}">
        <p14:creationId xmlns:p14="http://schemas.microsoft.com/office/powerpoint/2010/main" val="412183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E30B-392D-4691-8125-129E25AAA524}"/>
              </a:ext>
            </a:extLst>
          </p:cNvPr>
          <p:cNvSpPr>
            <a:spLocks noGrp="1"/>
          </p:cNvSpPr>
          <p:nvPr>
            <p:ph type="title"/>
          </p:nvPr>
        </p:nvSpPr>
        <p:spPr/>
        <p:txBody>
          <a:bodyPr/>
          <a:lstStyle/>
          <a:p>
            <a:r>
              <a:rPr lang="en-US" dirty="0"/>
              <a:t>Welcome</a:t>
            </a:r>
          </a:p>
        </p:txBody>
      </p:sp>
      <p:sp>
        <p:nvSpPr>
          <p:cNvPr id="3" name="Text Placeholder 2">
            <a:extLst>
              <a:ext uri="{FF2B5EF4-FFF2-40B4-BE49-F238E27FC236}">
                <a16:creationId xmlns:a16="http://schemas.microsoft.com/office/drawing/2014/main" id="{E7C2A41D-6B6E-4DD0-A7BD-E8CA001266EE}"/>
              </a:ext>
            </a:extLst>
          </p:cNvPr>
          <p:cNvSpPr>
            <a:spLocks noGrp="1"/>
          </p:cNvSpPr>
          <p:nvPr>
            <p:ph type="body" idx="1"/>
          </p:nvPr>
        </p:nvSpPr>
        <p:spPr/>
        <p:txBody>
          <a:bodyPr>
            <a:normAutofit/>
          </a:bodyPr>
          <a:lstStyle/>
          <a:p>
            <a:r>
              <a:rPr lang="en-US" sz="2400" dirty="0"/>
              <a:t>Josh Mammen, MD, PhD, FACS</a:t>
            </a:r>
          </a:p>
        </p:txBody>
      </p:sp>
      <p:pic>
        <p:nvPicPr>
          <p:cNvPr id="5" name="Graphic 4" descr="Purpose icon">
            <a:extLst>
              <a:ext uri="{FF2B5EF4-FFF2-40B4-BE49-F238E27FC236}">
                <a16:creationId xmlns:a16="http://schemas.microsoft.com/office/drawing/2014/main" id="{28F7ACE2-5D39-488F-AF39-9DEDFF0FF2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03486" y="2947289"/>
            <a:ext cx="936000" cy="936000"/>
          </a:xfrm>
          <a:prstGeom prst="rect">
            <a:avLst/>
          </a:prstGeom>
        </p:spPr>
      </p:pic>
    </p:spTree>
    <p:extLst>
      <p:ext uri="{BB962C8B-B14F-4D97-AF65-F5344CB8AC3E}">
        <p14:creationId xmlns:p14="http://schemas.microsoft.com/office/powerpoint/2010/main" val="2745843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600" dirty="0">
                <a:solidFill>
                  <a:srgbClr val="F29B43"/>
                </a:solidFill>
                <a:latin typeface="CoconPro-Regular"/>
              </a:rPr>
              <a:t>Measles Sedgwick County (simulation)</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B8C206-8F7A-4B3A-B7DD-9AE790F31EA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411668" y="1427818"/>
            <a:ext cx="10798199" cy="4928532"/>
          </a:xfrm>
          <a:prstGeom prst="rect">
            <a:avLst/>
          </a:prstGeom>
        </p:spPr>
      </p:pic>
    </p:spTree>
    <p:extLst>
      <p:ext uri="{BB962C8B-B14F-4D97-AF65-F5344CB8AC3E}">
        <p14:creationId xmlns:p14="http://schemas.microsoft.com/office/powerpoint/2010/main" val="298070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960" y="907414"/>
            <a:ext cx="10515600" cy="1325563"/>
          </a:xfrm>
        </p:spPr>
        <p:txBody>
          <a:bodyPr>
            <a:normAutofit fontScale="90000"/>
          </a:bodyPr>
          <a:lstStyle/>
          <a:p>
            <a:r>
              <a:rPr lang="en-US" sz="3600" dirty="0">
                <a:solidFill>
                  <a:srgbClr val="F29B43"/>
                </a:solidFill>
                <a:latin typeface="CoconPro-Regular" panose="02010504030101020104" pitchFamily="50" charset="0"/>
              </a:rPr>
              <a:t>Clinical Care </a:t>
            </a:r>
            <a:br>
              <a:rPr lang="en-US" sz="3600" dirty="0">
                <a:solidFill>
                  <a:srgbClr val="F29B43"/>
                </a:solidFill>
                <a:latin typeface="CoconPro-Regular" panose="02010504030101020104" pitchFamily="50" charset="0"/>
              </a:rPr>
            </a:br>
            <a:r>
              <a:rPr lang="en-US" sz="3600" b="1" dirty="0">
                <a:solidFill>
                  <a:srgbClr val="C00000"/>
                </a:solidFill>
                <a:latin typeface="Arial" panose="020B0604020202020204" pitchFamily="34" charset="0"/>
                <a:cs typeface="Arial" panose="020B0604020202020204" pitchFamily="34" charset="0"/>
              </a:rPr>
              <a:t>Below average (34</a:t>
            </a:r>
            <a:r>
              <a:rPr lang="en-US" sz="3600" b="1" baseline="30000" dirty="0">
                <a:solidFill>
                  <a:srgbClr val="C00000"/>
                </a:solidFill>
                <a:latin typeface="Arial" panose="020B0604020202020204" pitchFamily="34" charset="0"/>
                <a:cs typeface="Arial" panose="020B0604020202020204" pitchFamily="34" charset="0"/>
              </a:rPr>
              <a:t>th</a:t>
            </a:r>
            <a:r>
              <a:rPr lang="en-US" sz="3600" b="1" dirty="0">
                <a:solidFill>
                  <a:srgbClr val="C00000"/>
                </a:solidFill>
                <a:latin typeface="Arial" panose="020B0604020202020204" pitchFamily="34" charset="0"/>
                <a:cs typeface="Arial" panose="020B0604020202020204" pitchFamily="34" charset="0"/>
              </a:rPr>
              <a:t> in US, -0.042)</a:t>
            </a:r>
            <a:br>
              <a:rPr lang="en-US" sz="3600" dirty="0">
                <a:latin typeface="CoconPro-Regular" panose="02010504030101020104" pitchFamily="50" charset="0"/>
              </a:rPr>
            </a:br>
            <a:endParaRPr lang="en-US" sz="3600" dirty="0">
              <a:latin typeface="CoconPro-Regular" panose="02010504030101020104" pitchFamily="50" charset="0"/>
            </a:endParaRPr>
          </a:p>
        </p:txBody>
      </p:sp>
      <p:sp>
        <p:nvSpPr>
          <p:cNvPr id="3" name="Content Placeholder 2"/>
          <p:cNvSpPr>
            <a:spLocks noGrp="1"/>
          </p:cNvSpPr>
          <p:nvPr>
            <p:ph idx="1"/>
          </p:nvPr>
        </p:nvSpPr>
        <p:spPr>
          <a:xfrm>
            <a:off x="838200" y="1986409"/>
            <a:ext cx="10515600" cy="4351338"/>
          </a:xfrm>
        </p:spPr>
        <p:txBody>
          <a:bodyPr/>
          <a:lstStyle/>
          <a:p>
            <a:r>
              <a:rPr lang="en-US" dirty="0">
                <a:latin typeface="Arial" panose="020B0604020202020204" pitchFamily="34" charset="0"/>
                <a:cs typeface="Arial" panose="020B0604020202020204" pitchFamily="34" charset="0"/>
              </a:rPr>
              <a:t>Access to dentists </a:t>
            </a:r>
            <a:r>
              <a:rPr lang="en-US" dirty="0">
                <a:solidFill>
                  <a:srgbClr val="FF0000"/>
                </a:solidFill>
                <a:latin typeface="Arial" panose="020B0604020202020204" pitchFamily="34" charset="0"/>
                <a:cs typeface="Arial" panose="020B0604020202020204" pitchFamily="34" charset="0"/>
              </a:rPr>
              <a:t>(#38 in US)</a:t>
            </a:r>
            <a:r>
              <a:rPr lang="en-US" dirty="0">
                <a:latin typeface="Arial" panose="020B0604020202020204" pitchFamily="34" charset="0"/>
                <a:cs typeface="Arial" panose="020B0604020202020204" pitchFamily="34" charset="0"/>
              </a:rPr>
              <a:t>,</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50/100,000 vs 83 for top state</a:t>
            </a:r>
          </a:p>
          <a:p>
            <a:r>
              <a:rPr lang="en-US" dirty="0">
                <a:latin typeface="Arial" panose="020B0604020202020204" pitchFamily="34" charset="0"/>
                <a:cs typeface="Arial" panose="020B0604020202020204" pitchFamily="34" charset="0"/>
              </a:rPr>
              <a:t>Low birthweight newborns </a:t>
            </a:r>
            <a:r>
              <a:rPr lang="en-US" dirty="0">
                <a:solidFill>
                  <a:schemeClr val="tx2"/>
                </a:solidFill>
                <a:latin typeface="Arial" panose="020B0604020202020204" pitchFamily="34" charset="0"/>
                <a:cs typeface="Arial" panose="020B0604020202020204" pitchFamily="34" charset="0"/>
              </a:rPr>
              <a:t>(#14 in US at 7.4%)</a:t>
            </a:r>
          </a:p>
          <a:p>
            <a:r>
              <a:rPr lang="en-US" dirty="0">
                <a:latin typeface="Arial" panose="020B0604020202020204" pitchFamily="34" charset="0"/>
                <a:cs typeface="Arial" panose="020B0604020202020204" pitchFamily="34" charset="0"/>
              </a:rPr>
              <a:t>Mental health providers </a:t>
            </a:r>
            <a:r>
              <a:rPr lang="en-US" dirty="0">
                <a:solidFill>
                  <a:srgbClr val="FF0000"/>
                </a:solidFill>
                <a:latin typeface="Arial" panose="020B0604020202020204" pitchFamily="34" charset="0"/>
                <a:cs typeface="Arial" panose="020B0604020202020204" pitchFamily="34" charset="0"/>
              </a:rPr>
              <a:t>(#35 in US)</a:t>
            </a:r>
            <a:r>
              <a:rPr lang="en-US" dirty="0">
                <a:latin typeface="Arial" panose="020B0604020202020204" pitchFamily="34" charset="0"/>
                <a:cs typeface="Arial" panose="020B0604020202020204" pitchFamily="34" charset="0"/>
              </a:rPr>
              <a:t>, 196/100,000 vs 627/100,000 for top state</a:t>
            </a:r>
          </a:p>
          <a:p>
            <a:r>
              <a:rPr lang="en-US" dirty="0">
                <a:latin typeface="Arial" panose="020B0604020202020204" pitchFamily="34" charset="0"/>
                <a:cs typeface="Arial" panose="020B0604020202020204" pitchFamily="34" charset="0"/>
              </a:rPr>
              <a:t>Preventable hospitalizations (#32 in US), 2X the US average</a:t>
            </a:r>
          </a:p>
          <a:p>
            <a:r>
              <a:rPr lang="en-US" dirty="0">
                <a:latin typeface="Arial" panose="020B0604020202020204" pitchFamily="34" charset="0"/>
                <a:cs typeface="Arial" panose="020B0604020202020204" pitchFamily="34" charset="0"/>
              </a:rPr>
              <a:t>Primary care physicians (#32 in US),138/100,000 vs 275/100,000 in top state)</a:t>
            </a:r>
          </a:p>
        </p:txBody>
      </p:sp>
      <p:pic>
        <p:nvPicPr>
          <p:cNvPr id="4" name="Graphic 3" descr="Medical">
            <a:extLst>
              <a:ext uri="{FF2B5EF4-FFF2-40B4-BE49-F238E27FC236}">
                <a16:creationId xmlns:a16="http://schemas.microsoft.com/office/drawing/2014/main" id="{FAF6E887-0F7B-4C89-A138-60BCFBB4C5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1286" y="729265"/>
            <a:ext cx="1122674" cy="1122674"/>
          </a:xfrm>
          <a:prstGeom prst="rect">
            <a:avLst/>
          </a:prstGeom>
        </p:spPr>
      </p:pic>
      <p:sp>
        <p:nvSpPr>
          <p:cNvPr id="5" name="Slide Number Placeholder 4">
            <a:extLst>
              <a:ext uri="{FF2B5EF4-FFF2-40B4-BE49-F238E27FC236}">
                <a16:creationId xmlns:a16="http://schemas.microsoft.com/office/drawing/2014/main" id="{4AD9B95E-FD94-4108-B691-702A9AC04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78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384" y="754231"/>
            <a:ext cx="10515600" cy="1325563"/>
          </a:xfrm>
        </p:spPr>
        <p:txBody>
          <a:bodyPr>
            <a:normAutofit/>
          </a:bodyPr>
          <a:lstStyle/>
          <a:p>
            <a:r>
              <a:rPr lang="en-US" sz="4000" dirty="0">
                <a:solidFill>
                  <a:srgbClr val="F29B43"/>
                </a:solidFill>
                <a:latin typeface="CoconPro-Regular" panose="02010504030101020104" pitchFamily="50" charset="0"/>
              </a:rPr>
              <a:t>Outcomes </a:t>
            </a:r>
            <a:br>
              <a:rPr lang="en-US" sz="3600" dirty="0">
                <a:solidFill>
                  <a:srgbClr val="F29B43"/>
                </a:solidFill>
                <a:latin typeface="CoconPro-Regular" panose="02010504030101020104" pitchFamily="50" charset="0"/>
              </a:rPr>
            </a:br>
            <a:r>
              <a:rPr lang="en-US" sz="3200" b="1" dirty="0">
                <a:solidFill>
                  <a:srgbClr val="F29B43"/>
                </a:solidFill>
                <a:latin typeface="Arial" panose="020B0604020202020204" pitchFamily="34" charset="0"/>
                <a:cs typeface="Arial" panose="020B0604020202020204" pitchFamily="34" charset="0"/>
              </a:rPr>
              <a:t>Average (26</a:t>
            </a:r>
            <a:r>
              <a:rPr lang="en-US" sz="3200" b="1" baseline="30000" dirty="0">
                <a:solidFill>
                  <a:srgbClr val="F29B43"/>
                </a:solidFill>
                <a:latin typeface="Arial" panose="020B0604020202020204" pitchFamily="34" charset="0"/>
                <a:cs typeface="Arial" panose="020B0604020202020204" pitchFamily="34" charset="0"/>
              </a:rPr>
              <a:t>th</a:t>
            </a:r>
            <a:r>
              <a:rPr lang="en-US" sz="3200" b="1" dirty="0">
                <a:solidFill>
                  <a:srgbClr val="F29B43"/>
                </a:solidFill>
                <a:latin typeface="Arial" panose="020B0604020202020204" pitchFamily="34" charset="0"/>
                <a:cs typeface="Arial" panose="020B0604020202020204" pitchFamily="34" charset="0"/>
              </a:rPr>
              <a:t> in US, 0.013)</a:t>
            </a:r>
            <a:endParaRPr lang="en-US" sz="3600" b="1" dirty="0">
              <a:solidFill>
                <a:srgbClr val="F29B43"/>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203284"/>
            <a:ext cx="10515600" cy="4029576"/>
          </a:xfrm>
        </p:spPr>
        <p:txBody>
          <a:bodyPr/>
          <a:lstStyle/>
          <a:p>
            <a:r>
              <a:rPr lang="en-US" dirty="0">
                <a:latin typeface="Arial" panose="020B0604020202020204" pitchFamily="34" charset="0"/>
                <a:cs typeface="Arial" panose="020B0604020202020204" pitchFamily="34" charset="0"/>
              </a:rPr>
              <a:t>Cancer, cardiovascular, and diabetes deaths: </a:t>
            </a:r>
            <a:r>
              <a:rPr lang="en-US" dirty="0">
                <a:solidFill>
                  <a:srgbClr val="FF0000"/>
                </a:solidFill>
                <a:latin typeface="Arial" panose="020B0604020202020204" pitchFamily="34" charset="0"/>
                <a:cs typeface="Arial" panose="020B0604020202020204" pitchFamily="34" charset="0"/>
              </a:rPr>
              <a:t>bottom ½ of US</a:t>
            </a:r>
          </a:p>
          <a:p>
            <a:r>
              <a:rPr lang="en-US" dirty="0">
                <a:latin typeface="Arial" panose="020B0604020202020204" pitchFamily="34" charset="0"/>
                <a:cs typeface="Arial" panose="020B0604020202020204" pitchFamily="34" charset="0"/>
              </a:rPr>
              <a:t>Frequent mental distress: </a:t>
            </a:r>
            <a:r>
              <a:rPr lang="en-US" dirty="0">
                <a:solidFill>
                  <a:srgbClr val="FF0000"/>
                </a:solidFill>
                <a:latin typeface="Arial" panose="020B0604020202020204" pitchFamily="34" charset="0"/>
                <a:cs typeface="Arial" panose="020B0604020202020204" pitchFamily="34" charset="0"/>
              </a:rPr>
              <a:t>bottom ½ of US</a:t>
            </a:r>
          </a:p>
          <a:p>
            <a:r>
              <a:rPr lang="en-US" dirty="0">
                <a:latin typeface="Arial" panose="020B0604020202020204" pitchFamily="34" charset="0"/>
                <a:cs typeface="Arial" panose="020B0604020202020204" pitchFamily="34" charset="0"/>
              </a:rPr>
              <a:t>Infant mortality: </a:t>
            </a:r>
            <a:r>
              <a:rPr lang="en-US" dirty="0">
                <a:solidFill>
                  <a:srgbClr val="FF0000"/>
                </a:solidFill>
                <a:latin typeface="Arial" panose="020B0604020202020204" pitchFamily="34" charset="0"/>
                <a:cs typeface="Arial" panose="020B0604020202020204" pitchFamily="34" charset="0"/>
              </a:rPr>
              <a:t>bottom ½ of US</a:t>
            </a:r>
          </a:p>
          <a:p>
            <a:r>
              <a:rPr lang="en-US" dirty="0">
                <a:latin typeface="Arial" panose="020B0604020202020204" pitchFamily="34" charset="0"/>
                <a:cs typeface="Arial" panose="020B0604020202020204" pitchFamily="34" charset="0"/>
              </a:rPr>
              <a:t>Premature deaths in years lost before age 75: </a:t>
            </a:r>
            <a:r>
              <a:rPr lang="en-US" dirty="0">
                <a:solidFill>
                  <a:srgbClr val="FF0000"/>
                </a:solidFill>
                <a:latin typeface="Arial" panose="020B0604020202020204" pitchFamily="34" charset="0"/>
                <a:cs typeface="Arial" panose="020B0604020202020204" pitchFamily="34" charset="0"/>
              </a:rPr>
              <a:t>bottom ½ of US</a:t>
            </a:r>
          </a:p>
          <a:p>
            <a:endParaRPr lang="en-US" dirty="0"/>
          </a:p>
        </p:txBody>
      </p:sp>
      <p:pic>
        <p:nvPicPr>
          <p:cNvPr id="4" name="Graphic 3" descr="Decision chart">
            <a:extLst>
              <a:ext uri="{FF2B5EF4-FFF2-40B4-BE49-F238E27FC236}">
                <a16:creationId xmlns:a16="http://schemas.microsoft.com/office/drawing/2014/main" id="{5A835802-935B-41D7-9A6F-BD7BF0DC61A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959813"/>
            <a:ext cx="914400" cy="914400"/>
          </a:xfrm>
          <a:prstGeom prst="rect">
            <a:avLst/>
          </a:prstGeom>
        </p:spPr>
      </p:pic>
      <p:sp>
        <p:nvSpPr>
          <p:cNvPr id="5" name="Slide Number Placeholder 4">
            <a:extLst>
              <a:ext uri="{FF2B5EF4-FFF2-40B4-BE49-F238E27FC236}">
                <a16:creationId xmlns:a16="http://schemas.microsoft.com/office/drawing/2014/main" id="{2DFB5C40-F364-4725-88E9-AD451182D2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476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111190" y="488174"/>
            <a:ext cx="9823984" cy="2399992"/>
          </a:xfrm>
        </p:spPr>
        <p:txBody>
          <a:bodyPr>
            <a:noAutofit/>
          </a:bodyPr>
          <a:lstStyle/>
          <a:p>
            <a:r>
              <a:rPr lang="en-US" sz="2800" b="1" dirty="0"/>
              <a:t>2020</a:t>
            </a:r>
            <a:br>
              <a:rPr lang="en-US" sz="2800" dirty="0"/>
            </a:br>
            <a:r>
              <a:rPr lang="en-US" sz="2800" dirty="0">
                <a:latin typeface="+mn-lt"/>
              </a:rPr>
              <a:t>Kansas Diabetes Report</a:t>
            </a:r>
            <a:br>
              <a:rPr lang="en-US" sz="2800" dirty="0"/>
            </a:br>
            <a:r>
              <a:rPr lang="en-US" sz="2800" b="1" dirty="0"/>
              <a:t>A Report to the Kansas Legislative Coordinating </a:t>
            </a:r>
            <a:br>
              <a:rPr lang="en-US" sz="2800" b="1" dirty="0"/>
            </a:br>
            <a:r>
              <a:rPr lang="en-US" sz="2800" b="1" dirty="0"/>
              <a:t>Council in Accordance with House Bill 2219</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3" name="Group 2"/>
          <p:cNvGrpSpPr>
            <a:grpSpLocks/>
          </p:cNvGrpSpPr>
          <p:nvPr/>
        </p:nvGrpSpPr>
        <p:grpSpPr bwMode="auto">
          <a:xfrm>
            <a:off x="-1789506" y="86061"/>
            <a:ext cx="10400030" cy="8183245"/>
            <a:chOff x="0" y="2070"/>
            <a:chExt cx="16378" cy="12887"/>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0"/>
              <a:ext cx="1132" cy="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4" y="10094"/>
              <a:ext cx="1217" cy="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 y="5306"/>
              <a:ext cx="11492" cy="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0" y="13836"/>
              <a:ext cx="2355" cy="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53604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solidFill>
                  <a:srgbClr val="F29B43"/>
                </a:solidFill>
                <a:latin typeface="CoconPro-Regular"/>
              </a:rPr>
              <a:t>Diabetes: Costly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descr="A screenshot of a computer&#10;&#10;Description generated with high confidence"/>
          <p:cNvPicPr/>
          <p:nvPr/>
        </p:nvPicPr>
        <p:blipFill rotWithShape="1">
          <a:blip r:embed="rId2" cstate="print">
            <a:extLst>
              <a:ext uri="{28A0092B-C50C-407E-A947-70E740481C1C}">
                <a14:useLocalDpi xmlns:a14="http://schemas.microsoft.com/office/drawing/2010/main" val="0"/>
              </a:ext>
            </a:extLst>
          </a:blip>
          <a:srcRect r="54310"/>
          <a:stretch/>
        </p:blipFill>
        <p:spPr bwMode="auto">
          <a:xfrm>
            <a:off x="1871981" y="1252219"/>
            <a:ext cx="3747770" cy="5469255"/>
          </a:xfrm>
          <a:prstGeom prst="rect">
            <a:avLst/>
          </a:prstGeom>
          <a:ln>
            <a:noFill/>
          </a:ln>
          <a:extLst>
            <a:ext uri="{53640926-AAD7-44D8-BBD7-CCE9431645EC}">
              <a14:shadowObscured xmlns:a14="http://schemas.microsoft.com/office/drawing/2010/main"/>
            </a:ext>
          </a:extLst>
        </p:spPr>
      </p:pic>
      <p:pic>
        <p:nvPicPr>
          <p:cNvPr id="7" name="Picture 6" descr="A screenshot of a computer&#10;&#10;Description generated with high confidence"/>
          <p:cNvPicPr/>
          <p:nvPr/>
        </p:nvPicPr>
        <p:blipFill rotWithShape="1">
          <a:blip r:embed="rId2" cstate="print">
            <a:extLst>
              <a:ext uri="{28A0092B-C50C-407E-A947-70E740481C1C}">
                <a14:useLocalDpi xmlns:a14="http://schemas.microsoft.com/office/drawing/2010/main" val="0"/>
              </a:ext>
            </a:extLst>
          </a:blip>
          <a:srcRect l="54326" r="7612"/>
          <a:stretch/>
        </p:blipFill>
        <p:spPr bwMode="auto">
          <a:xfrm>
            <a:off x="6572250" y="1252220"/>
            <a:ext cx="3409950" cy="54692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9198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14078" y="1"/>
            <a:ext cx="7439722" cy="1690688"/>
          </a:xfrm>
        </p:spPr>
        <p:txBody>
          <a:bodyPr>
            <a:normAutofit/>
          </a:bodyPr>
          <a:lstStyle/>
          <a:p>
            <a:r>
              <a:rPr lang="en-US" sz="4000" dirty="0">
                <a:solidFill>
                  <a:srgbClr val="F29B43"/>
                </a:solidFill>
                <a:latin typeface="CoconPro-Regular"/>
              </a:rPr>
              <a:t>Diabetes: Common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descr="A close up of a piece of paper&#10;&#10;Description generated with high confidence"/>
          <p:cNvPicPr/>
          <p:nvPr/>
        </p:nvPicPr>
        <p:blipFill rotWithShape="1">
          <a:blip r:embed="rId2" cstate="print">
            <a:extLst>
              <a:ext uri="{28A0092B-C50C-407E-A947-70E740481C1C}">
                <a14:useLocalDpi xmlns:a14="http://schemas.microsoft.com/office/drawing/2010/main" val="0"/>
              </a:ext>
            </a:extLst>
          </a:blip>
          <a:srcRect b="9819"/>
          <a:stretch/>
        </p:blipFill>
        <p:spPr bwMode="auto">
          <a:xfrm>
            <a:off x="1738662" y="1330139"/>
            <a:ext cx="4152900" cy="5281930"/>
          </a:xfrm>
          <a:prstGeom prst="rect">
            <a:avLst/>
          </a:prstGeom>
          <a:ln>
            <a:noFill/>
          </a:ln>
          <a:extLst>
            <a:ext uri="{53640926-AAD7-44D8-BBD7-CCE9431645EC}">
              <a14:shadowObscured xmlns:a14="http://schemas.microsoft.com/office/drawing/2010/main"/>
            </a:ext>
          </a:extLst>
        </p:spPr>
      </p:pic>
      <p:graphicFrame>
        <p:nvGraphicFramePr>
          <p:cNvPr id="7" name="Table 6"/>
          <p:cNvGraphicFramePr>
            <a:graphicFrameLocks noGrp="1"/>
          </p:cNvGraphicFramePr>
          <p:nvPr>
            <p:extLst/>
          </p:nvPr>
        </p:nvGraphicFramePr>
        <p:xfrm>
          <a:off x="6224239" y="1311089"/>
          <a:ext cx="4605454" cy="5317637"/>
        </p:xfrm>
        <a:graphic>
          <a:graphicData uri="http://schemas.openxmlformats.org/drawingml/2006/table">
            <a:tbl>
              <a:tblPr>
                <a:tableStyleId>{5C22544A-7EE6-4342-B048-85BDC9FD1C3A}</a:tableStyleId>
              </a:tblPr>
              <a:tblGrid>
                <a:gridCol w="2521316">
                  <a:extLst>
                    <a:ext uri="{9D8B030D-6E8A-4147-A177-3AD203B41FA5}">
                      <a16:colId xmlns:a16="http://schemas.microsoft.com/office/drawing/2014/main" val="20000"/>
                    </a:ext>
                  </a:extLst>
                </a:gridCol>
                <a:gridCol w="2084138">
                  <a:extLst>
                    <a:ext uri="{9D8B030D-6E8A-4147-A177-3AD203B41FA5}">
                      <a16:colId xmlns:a16="http://schemas.microsoft.com/office/drawing/2014/main" val="20001"/>
                    </a:ext>
                  </a:extLst>
                </a:gridCol>
              </a:tblGrid>
              <a:tr h="204021">
                <a:tc>
                  <a:txBody>
                    <a:bodyPr/>
                    <a:lstStyle/>
                    <a:p>
                      <a:pPr marL="0" marR="0" algn="ctr" fontAlgn="base">
                        <a:lnSpc>
                          <a:spcPct val="110000"/>
                        </a:lnSpc>
                        <a:spcBef>
                          <a:spcPts val="0"/>
                        </a:spcBef>
                        <a:spcAft>
                          <a:spcPts val="300"/>
                        </a:spcAft>
                      </a:pPr>
                      <a:r>
                        <a:rPr lang="en-US" sz="1400" b="1" dirty="0">
                          <a:effectLst/>
                          <a:latin typeface="Arial" panose="020B0604020202020204" pitchFamily="34" charset="0"/>
                          <a:cs typeface="Arial" panose="020B0604020202020204" pitchFamily="34" charset="0"/>
                        </a:rPr>
                        <a:t>County</a:t>
                      </a:r>
                      <a:endParaRPr lang="en-US" sz="1600" b="1"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0" algn="ctr" fontAlgn="base">
                        <a:lnSpc>
                          <a:spcPct val="110000"/>
                        </a:lnSpc>
                        <a:spcBef>
                          <a:spcPts val="0"/>
                        </a:spcBef>
                        <a:spcAft>
                          <a:spcPts val="300"/>
                        </a:spcAft>
                      </a:pPr>
                      <a:r>
                        <a:rPr lang="en-US" sz="1400" b="1" dirty="0">
                          <a:effectLst/>
                          <a:latin typeface="Arial" panose="020B0604020202020204" pitchFamily="34" charset="0"/>
                          <a:cs typeface="Arial" panose="020B0604020202020204" pitchFamily="34" charset="0"/>
                        </a:rPr>
                        <a:t>Prevalence (%)</a:t>
                      </a:r>
                      <a:endParaRPr lang="en-US" sz="1600" b="1"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00"/>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Wyandotte (WY)</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14.1</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01"/>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Dickinson (DK)</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12.9</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02"/>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Geary (GE)</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12.7</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03"/>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Leavenworth (LV)</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11.8</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04"/>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Sedgwick (SG)</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11.5</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05"/>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Shawnee (SN)</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11.5</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06"/>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Barton (BT)</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11.5</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07"/>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Montgomery (MG)</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11.5</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08"/>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Crawford (CR)</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11.4</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09"/>
                  </a:ext>
                </a:extLst>
              </a:tr>
              <a:tr h="181414">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Pottawatomie (PT)</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11.3</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10"/>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Harvey (HV)</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10.4</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11"/>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Butler (BU)</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9.9</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12"/>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Reno (RN)</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9.8</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13"/>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McPherson (MP)</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9.8</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14"/>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Atchison (AT)</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9.6</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15"/>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Sumner (SU)</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9.6</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16"/>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Saline (SA)</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9.5</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17"/>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Ellis (EL)</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9.3</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18"/>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Miami (MI)</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8.9</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19"/>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Franklin (FR)</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8.8</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20"/>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Johnson (JO)</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7.8</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21"/>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Finney (FI)</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7.8</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22"/>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Douglas (DG)</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7.6</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23"/>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Lyon (LY)</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7.1</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24"/>
                  </a:ext>
                </a:extLst>
              </a:tr>
              <a:tr h="204021">
                <a:tc>
                  <a:txBody>
                    <a:bodyPr/>
                    <a:lstStyle/>
                    <a:p>
                      <a:pPr marL="0" marR="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Riley (RL)</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tc>
                  <a:txBody>
                    <a:bodyPr/>
                    <a:lstStyle/>
                    <a:p>
                      <a:pPr marL="0" marR="274320" algn="ctr" fontAlgn="base">
                        <a:lnSpc>
                          <a:spcPct val="110000"/>
                        </a:lnSpc>
                        <a:spcBef>
                          <a:spcPts val="0"/>
                        </a:spcBef>
                        <a:spcAft>
                          <a:spcPts val="300"/>
                        </a:spcAft>
                      </a:pPr>
                      <a:r>
                        <a:rPr lang="en-US" sz="1200" dirty="0">
                          <a:effectLst/>
                          <a:latin typeface="Arial" panose="020B0604020202020204" pitchFamily="34" charset="0"/>
                          <a:cs typeface="Arial" panose="020B0604020202020204" pitchFamily="34" charset="0"/>
                        </a:rPr>
                        <a:t>5.5</a:t>
                      </a:r>
                      <a:endParaRPr lang="en-US" sz="1400" dirty="0">
                        <a:effectLst/>
                        <a:latin typeface="Arial" panose="020B0604020202020204" pitchFamily="34" charset="0"/>
                        <a:ea typeface="DengXian"/>
                        <a:cs typeface="Arial" panose="020B0604020202020204" pitchFamily="34" charset="0"/>
                      </a:endParaRPr>
                    </a:p>
                  </a:txBody>
                  <a:tcPr marL="9525" marR="9525" marT="9525" marB="0" anchor="b"/>
                </a:tc>
                <a:extLst>
                  <a:ext uri="{0D108BD9-81ED-4DB2-BD59-A6C34878D82A}">
                    <a16:rowId xmlns:a16="http://schemas.microsoft.com/office/drawing/2014/main" val="10025"/>
                  </a:ext>
                </a:extLst>
              </a:tr>
            </a:tbl>
          </a:graphicData>
        </a:graphic>
      </p:graphicFrame>
      <p:sp>
        <p:nvSpPr>
          <p:cNvPr id="8" name="Rectangle 1"/>
          <p:cNvSpPr>
            <a:spLocks noChangeArrowheads="1"/>
          </p:cNvSpPr>
          <p:nvPr/>
        </p:nvSpPr>
        <p:spPr bwMode="auto">
          <a:xfrm>
            <a:off x="5075238" y="18970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049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F29B43"/>
                </a:solidFill>
                <a:latin typeface="CoconPro-Regular" panose="02010504030101020104" pitchFamily="50" charset="0"/>
              </a:rPr>
              <a:t>What does the data suggest?</a:t>
            </a:r>
          </a:p>
        </p:txBody>
      </p:sp>
      <p:sp>
        <p:nvSpPr>
          <p:cNvPr id="3" name="Content Placeholder 2"/>
          <p:cNvSpPr>
            <a:spLocks noGrp="1"/>
          </p:cNvSpPr>
          <p:nvPr>
            <p:ph idx="1"/>
          </p:nvPr>
        </p:nvSpPr>
        <p:spPr>
          <a:xfrm>
            <a:off x="838200" y="1426866"/>
            <a:ext cx="10515600" cy="4750097"/>
          </a:xfrm>
        </p:spPr>
        <p:txBody>
          <a:bodyPr>
            <a:noAutofit/>
          </a:bodyPr>
          <a:lstStyle/>
          <a:p>
            <a:r>
              <a:rPr lang="en-US" sz="2000" dirty="0">
                <a:latin typeface="Arial" panose="020B0604020202020204" pitchFamily="34" charset="0"/>
                <a:cs typeface="Arial" panose="020B0604020202020204" pitchFamily="34" charset="0"/>
              </a:rPr>
              <a:t>Access to care </a:t>
            </a:r>
          </a:p>
          <a:p>
            <a:pPr lvl="1"/>
            <a:r>
              <a:rPr lang="en-US" sz="1800" dirty="0">
                <a:latin typeface="Arial" panose="020B0604020202020204" pitchFamily="34" charset="0"/>
                <a:cs typeface="Arial" panose="020B0604020202020204" pitchFamily="34" charset="0"/>
              </a:rPr>
              <a:t>Health manpower shortages</a:t>
            </a:r>
          </a:p>
          <a:p>
            <a:pPr lvl="1"/>
            <a:r>
              <a:rPr lang="en-US" sz="1800" dirty="0">
                <a:latin typeface="Arial" panose="020B0604020202020204" pitchFamily="34" charset="0"/>
                <a:cs typeface="Arial" panose="020B0604020202020204" pitchFamily="34" charset="0"/>
              </a:rPr>
              <a:t>Geographic disparity in health outcomes, especially trauma</a:t>
            </a:r>
          </a:p>
          <a:p>
            <a:pPr lvl="1"/>
            <a:r>
              <a:rPr lang="en-US" sz="1800" dirty="0">
                <a:latin typeface="Arial" panose="020B0604020202020204" pitchFamily="34" charset="0"/>
                <a:cs typeface="Arial" panose="020B0604020202020204" pitchFamily="34" charset="0"/>
              </a:rPr>
              <a:t>Financial impediments / cost of care</a:t>
            </a:r>
          </a:p>
          <a:p>
            <a:pPr lvl="1"/>
            <a:r>
              <a:rPr lang="en-US" sz="1800" dirty="0">
                <a:latin typeface="Arial" panose="020B0604020202020204" pitchFamily="34" charset="0"/>
                <a:cs typeface="Arial" panose="020B0604020202020204" pitchFamily="34" charset="0"/>
              </a:rPr>
              <a:t>Transportation shortcomings </a:t>
            </a:r>
            <a:endParaRPr lang="en-US" sz="1800" i="1"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Significant regional, cultural, and ethnic variability</a:t>
            </a:r>
          </a:p>
          <a:p>
            <a:pPr lvl="1"/>
            <a:r>
              <a:rPr lang="en-US" sz="1800" dirty="0">
                <a:latin typeface="Arial" panose="020B0604020202020204" pitchFamily="34" charset="0"/>
                <a:cs typeface="Arial" panose="020B0604020202020204" pitchFamily="34" charset="0"/>
              </a:rPr>
              <a:t>Obstacles to care exist for mental health and substance abuse disorder patients </a:t>
            </a:r>
          </a:p>
          <a:p>
            <a:r>
              <a:rPr lang="en-US" sz="2000" dirty="0">
                <a:latin typeface="Arial" panose="020B0604020202020204" pitchFamily="34" charset="0"/>
                <a:cs typeface="Arial" panose="020B0604020202020204" pitchFamily="34" charset="0"/>
              </a:rPr>
              <a:t>Behaviors need to change: nutrition, physical activity, drug/tobacco, seat belts</a:t>
            </a:r>
          </a:p>
          <a:p>
            <a:r>
              <a:rPr lang="en-US" sz="2000" dirty="0">
                <a:latin typeface="Arial" panose="020B0604020202020204" pitchFamily="34" charset="0"/>
                <a:cs typeface="Arial" panose="020B0604020202020204" pitchFamily="34" charset="0"/>
              </a:rPr>
              <a:t>Community variability in access to clean air and water and public safety</a:t>
            </a:r>
          </a:p>
          <a:p>
            <a:r>
              <a:rPr lang="en-US" sz="2000" dirty="0">
                <a:latin typeface="Arial" panose="020B0604020202020204" pitchFamily="34" charset="0"/>
                <a:cs typeface="Arial" panose="020B0604020202020204" pitchFamily="34" charset="0"/>
              </a:rPr>
              <a:t>Focus on illness </a:t>
            </a:r>
            <a:r>
              <a:rPr lang="en-US" sz="2000" i="1" dirty="0">
                <a:latin typeface="Arial" panose="020B0604020202020204" pitchFamily="34" charset="0"/>
                <a:cs typeface="Arial" panose="020B0604020202020204" pitchFamily="34" charset="0"/>
              </a:rPr>
              <a:t>prevention and early intervention</a:t>
            </a:r>
            <a:r>
              <a:rPr lang="en-US" sz="2000" dirty="0">
                <a:latin typeface="Arial" panose="020B0604020202020204" pitchFamily="34" charset="0"/>
                <a:cs typeface="Arial" panose="020B0604020202020204" pitchFamily="34" charset="0"/>
              </a:rPr>
              <a:t>, especially sexually-transmitted illnesses (STIs), needle-transmitted diseases, and immunization-preventable ones</a:t>
            </a:r>
          </a:p>
          <a:p>
            <a:r>
              <a:rPr lang="en-US" sz="2000" dirty="0">
                <a:latin typeface="Arial" panose="020B0604020202020204" pitchFamily="34" charset="0"/>
                <a:cs typeface="Arial" panose="020B0604020202020204" pitchFamily="34" charset="0"/>
              </a:rPr>
              <a:t>Poverty drives of poorer health</a:t>
            </a:r>
          </a:p>
        </p:txBody>
      </p:sp>
      <p:sp>
        <p:nvSpPr>
          <p:cNvPr id="4" name="Slide Number Placeholder 3">
            <a:extLst>
              <a:ext uri="{FF2B5EF4-FFF2-40B4-BE49-F238E27FC236}">
                <a16:creationId xmlns:a16="http://schemas.microsoft.com/office/drawing/2014/main" id="{6C984D89-0417-408A-8D64-899607B832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968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table&#10;&#10;Description generated with very high confidence">
            <a:extLst>
              <a:ext uri="{FF2B5EF4-FFF2-40B4-BE49-F238E27FC236}">
                <a16:creationId xmlns:a16="http://schemas.microsoft.com/office/drawing/2014/main" id="{978B3023-63BE-4C4E-A7F6-5C95F339E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05000" y="0"/>
            <a:ext cx="10287000" cy="6858000"/>
          </a:xfrm>
          <a:prstGeom prst="rect">
            <a:avLst/>
          </a:prstGeom>
        </p:spPr>
      </p:pic>
      <p:pic>
        <p:nvPicPr>
          <p:cNvPr id="9" name="Picture 8" descr="A picture containing silhouette&#10;&#10;Description generated with high confidence">
            <a:extLst>
              <a:ext uri="{FF2B5EF4-FFF2-40B4-BE49-F238E27FC236}">
                <a16:creationId xmlns:a16="http://schemas.microsoft.com/office/drawing/2014/main" id="{33D5CEF0-D024-46DD-9F48-8728F3D74C69}"/>
              </a:ext>
            </a:extLst>
          </p:cNvPr>
          <p:cNvPicPr>
            <a:picLocks noChangeAspect="1"/>
          </p:cNvPicPr>
          <p:nvPr/>
        </p:nvPicPr>
        <p:blipFill rotWithShape="1">
          <a:blip r:embed="rId3">
            <a:extLst>
              <a:ext uri="{28A0092B-C50C-407E-A947-70E740481C1C}">
                <a14:useLocalDpi xmlns:a14="http://schemas.microsoft.com/office/drawing/2010/main" val="0"/>
              </a:ext>
            </a:extLst>
          </a:blip>
          <a:srcRect l="7849"/>
          <a:stretch/>
        </p:blipFill>
        <p:spPr>
          <a:xfrm>
            <a:off x="0" y="0"/>
            <a:ext cx="7772400" cy="6858000"/>
          </a:xfrm>
          <a:prstGeom prst="rect">
            <a:avLst/>
          </a:prstGeom>
        </p:spPr>
      </p:pic>
      <p:sp>
        <p:nvSpPr>
          <p:cNvPr id="2" name="Title 1"/>
          <p:cNvSpPr>
            <a:spLocks noGrp="1"/>
          </p:cNvSpPr>
          <p:nvPr>
            <p:ph type="title"/>
          </p:nvPr>
        </p:nvSpPr>
        <p:spPr>
          <a:xfrm>
            <a:off x="460828" y="884237"/>
            <a:ext cx="5852886" cy="1379992"/>
          </a:xfrm>
        </p:spPr>
        <p:txBody>
          <a:bodyPr>
            <a:normAutofit/>
          </a:bodyPr>
          <a:lstStyle/>
          <a:p>
            <a:r>
              <a:rPr lang="en-US" sz="3600" dirty="0">
                <a:solidFill>
                  <a:schemeClr val="bg1"/>
                </a:solidFill>
                <a:latin typeface="CoconPro-Regular" panose="02010504030101020104" pitchFamily="50" charset="0"/>
              </a:rPr>
              <a:t>A word about Medicaid expansion</a:t>
            </a:r>
          </a:p>
        </p:txBody>
      </p:sp>
      <p:sp>
        <p:nvSpPr>
          <p:cNvPr id="3" name="Content Placeholder 2"/>
          <p:cNvSpPr>
            <a:spLocks noGrp="1"/>
          </p:cNvSpPr>
          <p:nvPr>
            <p:ph sz="half" idx="1"/>
          </p:nvPr>
        </p:nvSpPr>
        <p:spPr>
          <a:xfrm>
            <a:off x="460828" y="2264229"/>
            <a:ext cx="5181600" cy="4351338"/>
          </a:xfrm>
        </p:spPr>
        <p:txBody>
          <a:bodyPr/>
          <a:lstStyle/>
          <a:p>
            <a:r>
              <a:rPr lang="en-US" dirty="0">
                <a:solidFill>
                  <a:schemeClr val="bg1"/>
                </a:solidFill>
                <a:latin typeface="Arial" panose="020B0604020202020204" pitchFamily="34" charset="0"/>
                <a:cs typeface="Arial" panose="020B0604020202020204" pitchFamily="34" charset="0"/>
              </a:rPr>
              <a:t>Top 18 states have all expanded Medicaid</a:t>
            </a:r>
          </a:p>
          <a:p>
            <a:r>
              <a:rPr lang="en-US" dirty="0">
                <a:solidFill>
                  <a:schemeClr val="bg1"/>
                </a:solidFill>
                <a:latin typeface="Arial" panose="020B0604020202020204" pitchFamily="34" charset="0"/>
                <a:cs typeface="Arial" panose="020B0604020202020204" pitchFamily="34" charset="0"/>
              </a:rPr>
              <a:t>The states with the greatest increases in their rankings have all expanded Medicaid</a:t>
            </a:r>
          </a:p>
          <a:p>
            <a:r>
              <a:rPr lang="en-US" dirty="0">
                <a:solidFill>
                  <a:schemeClr val="bg1"/>
                </a:solidFill>
                <a:latin typeface="Arial" panose="020B0604020202020204" pitchFamily="34" charset="0"/>
                <a:cs typeface="Arial" panose="020B0604020202020204" pitchFamily="34" charset="0"/>
              </a:rPr>
              <a:t>The states with the greatest decreases in their rankings have not</a:t>
            </a:r>
          </a:p>
        </p:txBody>
      </p:sp>
      <p:sp>
        <p:nvSpPr>
          <p:cNvPr id="4" name="Slide Number Placeholder 3">
            <a:extLst>
              <a:ext uri="{FF2B5EF4-FFF2-40B4-BE49-F238E27FC236}">
                <a16:creationId xmlns:a16="http://schemas.microsoft.com/office/drawing/2014/main" id="{AE269B96-7DDB-482A-9EB7-B692F3FAB2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299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7"/>
            <a:ext cx="10515600" cy="1325563"/>
          </a:xfrm>
        </p:spPr>
        <p:txBody>
          <a:bodyPr>
            <a:normAutofit/>
          </a:bodyPr>
          <a:lstStyle/>
          <a:p>
            <a:r>
              <a:rPr lang="en-US" sz="3600" dirty="0">
                <a:solidFill>
                  <a:srgbClr val="F29B43"/>
                </a:solidFill>
                <a:latin typeface="CoconPro-Regular" panose="02010504030101020104" pitchFamily="50" charset="0"/>
              </a:rPr>
              <a:t>Additional concerns</a:t>
            </a:r>
          </a:p>
        </p:txBody>
      </p:sp>
      <p:sp>
        <p:nvSpPr>
          <p:cNvPr id="3" name="Content Placeholder 2"/>
          <p:cNvSpPr>
            <a:spLocks noGrp="1"/>
          </p:cNvSpPr>
          <p:nvPr>
            <p:ph sz="half" idx="1"/>
          </p:nvPr>
        </p:nvSpPr>
        <p:spPr/>
        <p:txBody>
          <a:bodyPr>
            <a:normAutofit fontScale="92500" lnSpcReduction="10000"/>
          </a:bodyPr>
          <a:lstStyle/>
          <a:p>
            <a:r>
              <a:rPr lang="en-US" dirty="0">
                <a:latin typeface="Arial" panose="020B0604020202020204" pitchFamily="34" charset="0"/>
                <a:cs typeface="Arial" panose="020B0604020202020204" pitchFamily="34" charset="0"/>
              </a:rPr>
              <a:t>Congenital syphilis</a:t>
            </a:r>
          </a:p>
          <a:p>
            <a:r>
              <a:rPr lang="en-US" dirty="0">
                <a:latin typeface="Arial" panose="020B0604020202020204" pitchFamily="34" charset="0"/>
                <a:cs typeface="Arial" panose="020B0604020202020204" pitchFamily="34" charset="0"/>
              </a:rPr>
              <a:t>HIV and Hepatitis C</a:t>
            </a:r>
          </a:p>
          <a:p>
            <a:pPr lvl="1"/>
            <a:r>
              <a:rPr lang="en-US" dirty="0">
                <a:latin typeface="Arial" panose="020B0604020202020204" pitchFamily="34" charset="0"/>
                <a:cs typeface="Arial" panose="020B0604020202020204" pitchFamily="34" charset="0"/>
              </a:rPr>
              <a:t>Undiagnosed Hepatitis C </a:t>
            </a:r>
          </a:p>
          <a:p>
            <a:r>
              <a:rPr lang="en-US" dirty="0">
                <a:latin typeface="Arial" panose="020B0604020202020204" pitchFamily="34" charset="0"/>
                <a:cs typeface="Arial" panose="020B0604020202020204" pitchFamily="34" charset="0"/>
              </a:rPr>
              <a:t>Trauma program was de-funded in the past</a:t>
            </a:r>
          </a:p>
          <a:p>
            <a:r>
              <a:rPr lang="en-US" dirty="0">
                <a:latin typeface="Arial" panose="020B0604020202020204" pitchFamily="34" charset="0"/>
                <a:cs typeface="Arial" panose="020B0604020202020204" pitchFamily="34" charset="0"/>
              </a:rPr>
              <a:t>Pervasive anti-vaccine ideologies</a:t>
            </a:r>
          </a:p>
          <a:p>
            <a:r>
              <a:rPr lang="en-US" dirty="0">
                <a:latin typeface="Arial" panose="020B0604020202020204" pitchFamily="34" charset="0"/>
                <a:cs typeface="Arial" panose="020B0604020202020204" pitchFamily="34" charset="0"/>
              </a:rPr>
              <a:t>Direct-caregiver manpower shortages, especially child care and home/community-based services</a:t>
            </a:r>
          </a:p>
        </p:txBody>
      </p:sp>
      <p:sp>
        <p:nvSpPr>
          <p:cNvPr id="4" name="Content Placeholder 3"/>
          <p:cNvSpPr>
            <a:spLocks noGrp="1"/>
          </p:cNvSpPr>
          <p:nvPr>
            <p:ph sz="half" idx="2"/>
          </p:nvPr>
        </p:nvSpPr>
        <p:spPr/>
        <p:txBody>
          <a:bodyPr>
            <a:normAutofit fontScale="92500" lnSpcReduction="10000"/>
          </a:bodyPr>
          <a:lstStyle/>
          <a:p>
            <a:r>
              <a:rPr lang="en-US" dirty="0">
                <a:latin typeface="Arial" panose="020B0604020202020204" pitchFamily="34" charset="0"/>
                <a:cs typeface="Arial" panose="020B0604020202020204" pitchFamily="34" charset="0"/>
              </a:rPr>
              <a:t>Concern about death certificate data accuracy / under-reporting</a:t>
            </a:r>
          </a:p>
          <a:p>
            <a:pPr lvl="1"/>
            <a:r>
              <a:rPr lang="en-US" sz="2800" dirty="0">
                <a:latin typeface="Arial" panose="020B0604020202020204" pitchFamily="34" charset="0"/>
                <a:cs typeface="Arial" panose="020B0604020202020204" pitchFamily="34" charset="0"/>
              </a:rPr>
              <a:t>Suicides</a:t>
            </a:r>
          </a:p>
          <a:p>
            <a:pPr lvl="1"/>
            <a:r>
              <a:rPr lang="en-US" sz="2800" dirty="0">
                <a:latin typeface="Arial" panose="020B0604020202020204" pitchFamily="34" charset="0"/>
                <a:cs typeface="Arial" panose="020B0604020202020204" pitchFamily="34" charset="0"/>
              </a:rPr>
              <a:t>Drug overdoses and death</a:t>
            </a:r>
          </a:p>
        </p:txBody>
      </p:sp>
      <p:sp>
        <p:nvSpPr>
          <p:cNvPr id="5" name="Slide Number Placeholder 4">
            <a:extLst>
              <a:ext uri="{FF2B5EF4-FFF2-40B4-BE49-F238E27FC236}">
                <a16:creationId xmlns:a16="http://schemas.microsoft.com/office/drawing/2014/main" id="{99B5690C-D9F8-45A3-AEA2-B59192EAC1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548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F29B43"/>
                </a:solidFill>
                <a:latin typeface="CoconPro-Regular" panose="02010504030101020104" pitchFamily="50" charset="0"/>
              </a:rPr>
              <a:t>Syphilis: early and late-stage</a:t>
            </a:r>
            <a:endParaRPr lang="en-US" sz="40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p:cNvPicPr/>
          <p:nvPr/>
        </p:nvPicPr>
        <p:blipFill>
          <a:blip r:embed="rId2"/>
          <a:stretch>
            <a:fillRect/>
          </a:stretch>
        </p:blipFill>
        <p:spPr>
          <a:xfrm>
            <a:off x="269762" y="1690688"/>
            <a:ext cx="5711489" cy="4574240"/>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974901" y="1690688"/>
            <a:ext cx="5947337" cy="4574240"/>
          </a:xfrm>
          <a:prstGeom prst="rect">
            <a:avLst/>
          </a:prstGeom>
          <a:noFill/>
          <a:ln>
            <a:noFill/>
          </a:ln>
        </p:spPr>
      </p:pic>
    </p:spTree>
    <p:extLst>
      <p:ext uri="{BB962C8B-B14F-4D97-AF65-F5344CB8AC3E}">
        <p14:creationId xmlns:p14="http://schemas.microsoft.com/office/powerpoint/2010/main" val="3434317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Learning icon">
            <a:extLst>
              <a:ext uri="{FF2B5EF4-FFF2-40B4-BE49-F238E27FC236}">
                <a16:creationId xmlns:a16="http://schemas.microsoft.com/office/drawing/2014/main" id="{FE130EDC-6F0A-417B-A698-CF2C65F0A3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946" y="613889"/>
            <a:ext cx="1440000" cy="1440000"/>
          </a:xfrm>
          <a:prstGeom prst="rect">
            <a:avLst/>
          </a:prstGeom>
        </p:spPr>
      </p:pic>
      <p:sp>
        <p:nvSpPr>
          <p:cNvPr id="2" name="Title 1">
            <a:extLst>
              <a:ext uri="{FF2B5EF4-FFF2-40B4-BE49-F238E27FC236}">
                <a16:creationId xmlns:a16="http://schemas.microsoft.com/office/drawing/2014/main" id="{D78D0989-E3E5-41DB-A78D-61E199491D89}"/>
              </a:ext>
            </a:extLst>
          </p:cNvPr>
          <p:cNvSpPr>
            <a:spLocks noGrp="1"/>
          </p:cNvSpPr>
          <p:nvPr>
            <p:ph type="title"/>
          </p:nvPr>
        </p:nvSpPr>
        <p:spPr/>
        <p:txBody>
          <a:bodyPr/>
          <a:lstStyle/>
          <a:p>
            <a:r>
              <a:rPr lang="en-US" dirty="0"/>
              <a:t>National Perspectives on Cancer Prevention and Control</a:t>
            </a:r>
          </a:p>
        </p:txBody>
      </p:sp>
      <p:sp>
        <p:nvSpPr>
          <p:cNvPr id="3" name="Content Placeholder 2">
            <a:extLst>
              <a:ext uri="{FF2B5EF4-FFF2-40B4-BE49-F238E27FC236}">
                <a16:creationId xmlns:a16="http://schemas.microsoft.com/office/drawing/2014/main" id="{5DB23205-1719-4B43-A690-268E347D390E}"/>
              </a:ext>
            </a:extLst>
          </p:cNvPr>
          <p:cNvSpPr>
            <a:spLocks noGrp="1"/>
          </p:cNvSpPr>
          <p:nvPr>
            <p:ph sz="half" idx="1"/>
          </p:nvPr>
        </p:nvSpPr>
        <p:spPr/>
        <p:txBody>
          <a:bodyPr/>
          <a:lstStyle/>
          <a:p>
            <a:r>
              <a:rPr lang="en-US" dirty="0"/>
              <a:t>Lisa A. Richardson, MD, MPH</a:t>
            </a:r>
          </a:p>
          <a:p>
            <a:endParaRPr lang="en-US" dirty="0"/>
          </a:p>
          <a:p>
            <a:endParaRPr lang="en-US" dirty="0"/>
          </a:p>
        </p:txBody>
      </p:sp>
      <p:sp>
        <p:nvSpPr>
          <p:cNvPr id="4" name="Content Placeholder 3">
            <a:extLst>
              <a:ext uri="{FF2B5EF4-FFF2-40B4-BE49-F238E27FC236}">
                <a16:creationId xmlns:a16="http://schemas.microsoft.com/office/drawing/2014/main" id="{B6121FED-B50C-4A21-9460-5D32C70FEAA0}"/>
              </a:ext>
            </a:extLst>
          </p:cNvPr>
          <p:cNvSpPr>
            <a:spLocks noGrp="1"/>
          </p:cNvSpPr>
          <p:nvPr>
            <p:ph sz="half" idx="2"/>
          </p:nvPr>
        </p:nvSpPr>
        <p:spPr/>
        <p:txBody>
          <a:bodyPr/>
          <a:lstStyle/>
          <a:p>
            <a:pPr marL="0" indent="0">
              <a:buNone/>
            </a:pPr>
            <a:r>
              <a:rPr lang="en-US" dirty="0"/>
              <a:t> </a:t>
            </a:r>
          </a:p>
        </p:txBody>
      </p:sp>
    </p:spTree>
    <p:extLst>
      <p:ext uri="{BB962C8B-B14F-4D97-AF65-F5344CB8AC3E}">
        <p14:creationId xmlns:p14="http://schemas.microsoft.com/office/powerpoint/2010/main" val="4205207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98573"/>
          </a:xfrm>
        </p:spPr>
        <p:txBody>
          <a:bodyPr/>
          <a:lstStyle/>
          <a:p>
            <a:r>
              <a:rPr lang="en-US" dirty="0">
                <a:solidFill>
                  <a:srgbClr val="F29B43"/>
                </a:solidFill>
                <a:latin typeface="CoconPro-Regular"/>
              </a:rPr>
              <a:t>HIV</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4" name="Chart 3">
            <a:extLst>
              <a:ext uri="{FF2B5EF4-FFF2-40B4-BE49-F238E27FC236}">
                <a16:creationId xmlns:a16="http://schemas.microsoft.com/office/drawing/2014/main" id="{6E62A982-8D39-4F32-9949-237FE9AC3B94}"/>
              </a:ext>
            </a:extLst>
          </p:cNvPr>
          <p:cNvGraphicFramePr/>
          <p:nvPr>
            <p:extLst/>
          </p:nvPr>
        </p:nvGraphicFramePr>
        <p:xfrm>
          <a:off x="202580" y="1940313"/>
          <a:ext cx="3823010" cy="39232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p:cNvGraphicFramePr>
            <a:graphicFrameLocks noGrp="1"/>
          </p:cNvGraphicFramePr>
          <p:nvPr>
            <p:extLst/>
          </p:nvPr>
        </p:nvGraphicFramePr>
        <p:xfrm>
          <a:off x="4518110" y="892100"/>
          <a:ext cx="7200582" cy="5151863"/>
        </p:xfrm>
        <a:graphic>
          <a:graphicData uri="http://schemas.openxmlformats.org/drawingml/2006/table">
            <a:tbl>
              <a:tblPr firstRow="1" firstCol="1" bandRow="1">
                <a:tableStyleId>{5C22544A-7EE6-4342-B048-85BDC9FD1C3A}</a:tableStyleId>
              </a:tblPr>
              <a:tblGrid>
                <a:gridCol w="772151">
                  <a:extLst>
                    <a:ext uri="{9D8B030D-6E8A-4147-A177-3AD203B41FA5}">
                      <a16:colId xmlns:a16="http://schemas.microsoft.com/office/drawing/2014/main" val="20000"/>
                    </a:ext>
                  </a:extLst>
                </a:gridCol>
                <a:gridCol w="855664">
                  <a:extLst>
                    <a:ext uri="{9D8B030D-6E8A-4147-A177-3AD203B41FA5}">
                      <a16:colId xmlns:a16="http://schemas.microsoft.com/office/drawing/2014/main" val="20001"/>
                    </a:ext>
                  </a:extLst>
                </a:gridCol>
                <a:gridCol w="797479">
                  <a:extLst>
                    <a:ext uri="{9D8B030D-6E8A-4147-A177-3AD203B41FA5}">
                      <a16:colId xmlns:a16="http://schemas.microsoft.com/office/drawing/2014/main" val="20002"/>
                    </a:ext>
                  </a:extLst>
                </a:gridCol>
                <a:gridCol w="969296">
                  <a:extLst>
                    <a:ext uri="{9D8B030D-6E8A-4147-A177-3AD203B41FA5}">
                      <a16:colId xmlns:a16="http://schemas.microsoft.com/office/drawing/2014/main" val="20003"/>
                    </a:ext>
                  </a:extLst>
                </a:gridCol>
                <a:gridCol w="917956">
                  <a:extLst>
                    <a:ext uri="{9D8B030D-6E8A-4147-A177-3AD203B41FA5}">
                      <a16:colId xmlns:a16="http://schemas.microsoft.com/office/drawing/2014/main" val="20004"/>
                    </a:ext>
                  </a:extLst>
                </a:gridCol>
                <a:gridCol w="1252007">
                  <a:extLst>
                    <a:ext uri="{9D8B030D-6E8A-4147-A177-3AD203B41FA5}">
                      <a16:colId xmlns:a16="http://schemas.microsoft.com/office/drawing/2014/main" val="20005"/>
                    </a:ext>
                  </a:extLst>
                </a:gridCol>
                <a:gridCol w="1636029">
                  <a:extLst>
                    <a:ext uri="{9D8B030D-6E8A-4147-A177-3AD203B41FA5}">
                      <a16:colId xmlns:a16="http://schemas.microsoft.com/office/drawing/2014/main" val="20006"/>
                    </a:ext>
                  </a:extLst>
                </a:gridCol>
              </a:tblGrid>
              <a:tr h="1124655">
                <a:tc>
                  <a:txBody>
                    <a:bodyPr/>
                    <a:lstStyle/>
                    <a:p>
                      <a:pPr marL="0" marR="0" algn="l">
                        <a:lnSpc>
                          <a:spcPct val="107000"/>
                        </a:lnSpc>
                        <a:spcBef>
                          <a:spcPts val="0"/>
                        </a:spcBef>
                        <a:spcAft>
                          <a:spcPts val="800"/>
                        </a:spcAft>
                      </a:pPr>
                      <a:r>
                        <a:rPr lang="en-US" sz="1100" dirty="0">
                          <a:effectLst/>
                        </a:rPr>
                        <a:t>Calendar Year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Prevalent HIV Cases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Incident HIV Cases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Prevalent Stage 3 Cases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Incident Stage 3 Cases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Total New HIV and Stage 3 Cases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Total KS Residents Living with HIV or Stage 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15887">
                <a:tc>
                  <a:txBody>
                    <a:bodyPr/>
                    <a:lstStyle/>
                    <a:p>
                      <a:pPr marL="0" marR="0" algn="l">
                        <a:lnSpc>
                          <a:spcPct val="107000"/>
                        </a:lnSpc>
                        <a:spcBef>
                          <a:spcPts val="0"/>
                        </a:spcBef>
                        <a:spcAft>
                          <a:spcPts val="800"/>
                        </a:spcAft>
                      </a:pPr>
                      <a:r>
                        <a:rPr lang="en-US" sz="1100" dirty="0">
                          <a:effectLst/>
                        </a:rPr>
                        <a:t>2014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1319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2000" dirty="0">
                          <a:solidFill>
                            <a:srgbClr val="FF0000"/>
                          </a:solidFill>
                          <a:effectLst/>
                        </a:rPr>
                        <a:t>97</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1580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2000" dirty="0">
                          <a:solidFill>
                            <a:srgbClr val="FF0000"/>
                          </a:solidFill>
                          <a:effectLst/>
                        </a:rPr>
                        <a:t>166</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2000" dirty="0">
                          <a:solidFill>
                            <a:srgbClr val="FF0000"/>
                          </a:solidFill>
                          <a:effectLst/>
                        </a:rPr>
                        <a:t>2899</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63660">
                <a:tc>
                  <a:txBody>
                    <a:bodyPr/>
                    <a:lstStyle/>
                    <a:p>
                      <a:pPr marL="0" marR="0" algn="l">
                        <a:lnSpc>
                          <a:spcPct val="107000"/>
                        </a:lnSpc>
                        <a:spcBef>
                          <a:spcPts val="0"/>
                        </a:spcBef>
                        <a:spcAft>
                          <a:spcPts val="800"/>
                        </a:spcAft>
                      </a:pPr>
                      <a:r>
                        <a:rPr lang="en-US" sz="1100" dirty="0">
                          <a:effectLst/>
                        </a:rPr>
                        <a:t>2015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1432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107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1643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63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170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3075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915887">
                <a:tc>
                  <a:txBody>
                    <a:bodyPr/>
                    <a:lstStyle/>
                    <a:p>
                      <a:pPr marL="0" marR="0" algn="l">
                        <a:lnSpc>
                          <a:spcPct val="107000"/>
                        </a:lnSpc>
                        <a:spcBef>
                          <a:spcPts val="0"/>
                        </a:spcBef>
                        <a:spcAft>
                          <a:spcPts val="800"/>
                        </a:spcAft>
                      </a:pPr>
                      <a:r>
                        <a:rPr lang="en-US" sz="1100" dirty="0">
                          <a:effectLst/>
                        </a:rPr>
                        <a:t>2016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1518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151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1639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54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205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3157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915887">
                <a:tc>
                  <a:txBody>
                    <a:bodyPr/>
                    <a:lstStyle/>
                    <a:p>
                      <a:pPr marL="0" marR="0" algn="l">
                        <a:lnSpc>
                          <a:spcPct val="107000"/>
                        </a:lnSpc>
                        <a:spcBef>
                          <a:spcPts val="0"/>
                        </a:spcBef>
                        <a:spcAft>
                          <a:spcPts val="800"/>
                        </a:spcAft>
                      </a:pPr>
                      <a:r>
                        <a:rPr lang="en-US" sz="1100" dirty="0">
                          <a:effectLst/>
                        </a:rPr>
                        <a:t>2017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1506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96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1556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59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155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3062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915887">
                <a:tc>
                  <a:txBody>
                    <a:bodyPr/>
                    <a:lstStyle/>
                    <a:p>
                      <a:pPr marL="0" marR="0" algn="l">
                        <a:lnSpc>
                          <a:spcPct val="107000"/>
                        </a:lnSpc>
                        <a:spcBef>
                          <a:spcPts val="0"/>
                        </a:spcBef>
                        <a:spcAft>
                          <a:spcPts val="800"/>
                        </a:spcAft>
                      </a:pPr>
                      <a:r>
                        <a:rPr lang="en-US" sz="1100" dirty="0">
                          <a:effectLst/>
                        </a:rPr>
                        <a:t>2018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1476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2000" dirty="0">
                          <a:solidFill>
                            <a:srgbClr val="FF0000"/>
                          </a:solidFill>
                          <a:effectLst/>
                        </a:rPr>
                        <a:t>157</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1571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66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2000" dirty="0">
                          <a:solidFill>
                            <a:srgbClr val="FF0000"/>
                          </a:solidFill>
                          <a:effectLst/>
                        </a:rPr>
                        <a:t>223</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2000" dirty="0">
                          <a:solidFill>
                            <a:srgbClr val="FF0000"/>
                          </a:solidFill>
                          <a:effectLst/>
                        </a:rPr>
                        <a:t>3047</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4517793" y="331063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355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normAutofit/>
          </a:bodyPr>
          <a:lstStyle/>
          <a:p>
            <a:r>
              <a:rPr lang="en-US" sz="2800" b="1" dirty="0">
                <a:solidFill>
                  <a:srgbClr val="F29B43"/>
                </a:solidFill>
                <a:latin typeface="CoconPro-Regular" panose="02010504030101020104" pitchFamily="50" charset="0"/>
                <a:cs typeface="Arial" panose="020B0604020202020204" pitchFamily="34" charset="0"/>
              </a:rPr>
              <a:t>What makes us uncomfortable (and what to do about it)?</a:t>
            </a:r>
          </a:p>
        </p:txBody>
      </p:sp>
      <p:sp>
        <p:nvSpPr>
          <p:cNvPr id="3" name="Content Placeholder 2"/>
          <p:cNvSpPr>
            <a:spLocks noGrp="1"/>
          </p:cNvSpPr>
          <p:nvPr>
            <p:ph sz="half" idx="1"/>
          </p:nvPr>
        </p:nvSpPr>
        <p:spPr>
          <a:xfrm>
            <a:off x="838200" y="1151068"/>
            <a:ext cx="5181600" cy="4866241"/>
          </a:xfrm>
        </p:spPr>
        <p:txBody>
          <a:bodyPr>
            <a:noAutofit/>
          </a:bodyPr>
          <a:lstStyle/>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Sexually-transmitted illnesses (STI) are increasing</a:t>
            </a:r>
          </a:p>
          <a:p>
            <a:r>
              <a:rPr lang="en-US" sz="2400" dirty="0">
                <a:latin typeface="Arial" panose="020B0604020202020204" pitchFamily="34" charset="0"/>
                <a:cs typeface="Arial" panose="020B0604020202020204" pitchFamily="34" charset="0"/>
              </a:rPr>
              <a:t>Sexual health education and discussions about contraception and family planning</a:t>
            </a:r>
          </a:p>
          <a:p>
            <a:r>
              <a:rPr lang="en-US" sz="2400" dirty="0">
                <a:latin typeface="Arial" panose="020B0604020202020204" pitchFamily="34" charset="0"/>
                <a:cs typeface="Arial" panose="020B0604020202020204" pitchFamily="34" charset="0"/>
              </a:rPr>
              <a:t>Dealing with illicit needle-transmitted diseases and what to do about them</a:t>
            </a:r>
          </a:p>
          <a:p>
            <a:r>
              <a:rPr lang="en-US" sz="2400" dirty="0">
                <a:latin typeface="Arial" panose="020B0604020202020204" pitchFamily="34" charset="0"/>
                <a:cs typeface="Arial" panose="020B0604020202020204" pitchFamily="34" charset="0"/>
              </a:rPr>
              <a:t>The tendency to “blame” trends on certain populations of people</a:t>
            </a:r>
          </a:p>
        </p:txBody>
      </p:sp>
      <p:sp>
        <p:nvSpPr>
          <p:cNvPr id="4" name="Content Placeholder 3"/>
          <p:cNvSpPr>
            <a:spLocks noGrp="1"/>
          </p:cNvSpPr>
          <p:nvPr>
            <p:ph sz="half" idx="2"/>
          </p:nvPr>
        </p:nvSpPr>
        <p:spPr>
          <a:xfrm>
            <a:off x="6172200" y="1645920"/>
            <a:ext cx="5181600" cy="4371389"/>
          </a:xfrm>
        </p:spPr>
        <p:txBody>
          <a:bodyPr>
            <a:noAutofit/>
          </a:bodyPr>
          <a:lstStyle/>
          <a:p>
            <a:r>
              <a:rPr lang="en-US" sz="2400" dirty="0">
                <a:latin typeface="Arial" panose="020B0604020202020204" pitchFamily="34" charset="0"/>
                <a:cs typeface="Arial" panose="020B0604020202020204" pitchFamily="34" charset="0"/>
              </a:rPr>
              <a:t>Willingness to make </a:t>
            </a:r>
            <a:r>
              <a:rPr lang="en-US" sz="2400" i="1" dirty="0">
                <a:latin typeface="Arial" panose="020B0604020202020204" pitchFamily="34" charset="0"/>
                <a:cs typeface="Arial" panose="020B0604020202020204" pitchFamily="34" charset="0"/>
              </a:rPr>
              <a:t>ideological concessions </a:t>
            </a:r>
            <a:r>
              <a:rPr lang="en-US" sz="2400" dirty="0">
                <a:latin typeface="Arial" panose="020B0604020202020204" pitchFamily="34" charset="0"/>
                <a:cs typeface="Arial" panose="020B0604020202020204" pitchFamily="34" charset="0"/>
              </a:rPr>
              <a:t>in order to improve health</a:t>
            </a:r>
          </a:p>
          <a:p>
            <a:r>
              <a:rPr lang="en-US" sz="2400" dirty="0">
                <a:latin typeface="Arial" panose="020B0604020202020204" pitchFamily="34" charset="0"/>
                <a:cs typeface="Arial" panose="020B0604020202020204" pitchFamily="34" charset="0"/>
              </a:rPr>
              <a:t>Spending more money on health</a:t>
            </a:r>
          </a:p>
          <a:p>
            <a:r>
              <a:rPr lang="en-US" sz="2400" dirty="0">
                <a:latin typeface="Arial" panose="020B0604020202020204" pitchFamily="34" charset="0"/>
                <a:cs typeface="Arial" panose="020B0604020202020204" pitchFamily="34" charset="0"/>
              </a:rPr>
              <a:t>Questioning whether our current approach to health are working</a:t>
            </a:r>
          </a:p>
          <a:p>
            <a:pPr lvl="1"/>
            <a:r>
              <a:rPr lang="en-US" sz="2000" dirty="0">
                <a:latin typeface="Arial" panose="020B0604020202020204" pitchFamily="34" charset="0"/>
                <a:cs typeface="Arial" panose="020B0604020202020204" pitchFamily="34" charset="0"/>
              </a:rPr>
              <a:t>Scope of practice</a:t>
            </a:r>
          </a:p>
          <a:p>
            <a:pPr lvl="1"/>
            <a:r>
              <a:rPr lang="en-US" sz="2000" dirty="0">
                <a:latin typeface="Arial" panose="020B0604020202020204" pitchFamily="34" charset="0"/>
                <a:cs typeface="Arial" panose="020B0604020202020204" pitchFamily="34" charset="0"/>
              </a:rPr>
              <a:t>Prescribing laws and expansion of provider “types”</a:t>
            </a:r>
          </a:p>
          <a:p>
            <a:pPr lvl="1"/>
            <a:r>
              <a:rPr lang="en-US" sz="2000" dirty="0">
                <a:latin typeface="Arial" panose="020B0604020202020204" pitchFamily="34" charset="0"/>
                <a:cs typeface="Arial" panose="020B0604020202020204" pitchFamily="34" charset="0"/>
              </a:rPr>
              <a:t>Considering the “greater good” rather than just what serves each of us best</a:t>
            </a:r>
          </a:p>
        </p:txBody>
      </p:sp>
      <p:sp>
        <p:nvSpPr>
          <p:cNvPr id="5" name="Slide Number Placeholder 4">
            <a:extLst>
              <a:ext uri="{FF2B5EF4-FFF2-40B4-BE49-F238E27FC236}">
                <a16:creationId xmlns:a16="http://schemas.microsoft.com/office/drawing/2014/main" id="{C94DDB59-A3C6-4FEA-8712-71C7015E8E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651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905" y="651958"/>
            <a:ext cx="10859773" cy="1790663"/>
          </a:xfrm>
        </p:spPr>
        <p:txBody>
          <a:bodyPr>
            <a:normAutofit/>
          </a:bodyPr>
          <a:lstStyle/>
          <a:p>
            <a:r>
              <a:rPr lang="en-US" sz="3200" dirty="0">
                <a:solidFill>
                  <a:srgbClr val="F29B43"/>
                </a:solidFill>
                <a:latin typeface="CoconPro-Regular"/>
              </a:rPr>
              <a:t>Safe syringe programs (SSPs): an example of how some states have tackled needle-transmitted diseases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Rectangle 2"/>
          <p:cNvSpPr>
            <a:spLocks noChangeArrowheads="1"/>
          </p:cNvSpPr>
          <p:nvPr/>
        </p:nvSpPr>
        <p:spPr bwMode="auto">
          <a:xfrm>
            <a:off x="301083" y="2927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Object 4"/>
          <p:cNvGraphicFramePr>
            <a:graphicFrameLocks noChangeAspect="1"/>
          </p:cNvGraphicFramePr>
          <p:nvPr>
            <p:extLst/>
          </p:nvPr>
        </p:nvGraphicFramePr>
        <p:xfrm>
          <a:off x="6185444" y="2150534"/>
          <a:ext cx="6127737" cy="3721088"/>
        </p:xfrm>
        <a:graphic>
          <a:graphicData uri="http://schemas.openxmlformats.org/presentationml/2006/ole">
            <mc:AlternateContent xmlns:mc="http://schemas.openxmlformats.org/markup-compatibility/2006">
              <mc:Choice xmlns:v="urn:schemas-microsoft-com:vml" Requires="v">
                <p:oleObj spid="_x0000_s1072" name="Slide" r:id="rId4" imgW="6094572" imgH="3427437" progId="PowerPoint.Slide.12">
                  <p:embed/>
                </p:oleObj>
              </mc:Choice>
              <mc:Fallback>
                <p:oleObj name="Slide" r:id="rId4" imgW="6094572" imgH="3427437" progId="PowerPoint.Slide.12">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5444" y="2150534"/>
                        <a:ext cx="6127737" cy="3721088"/>
                      </a:xfrm>
                      <a:prstGeom prst="rect">
                        <a:avLst/>
                      </a:prstGeom>
                      <a:noFill/>
                    </p:spPr>
                  </p:pic>
                </p:oleObj>
              </mc:Fallback>
            </mc:AlternateContent>
          </a:graphicData>
        </a:graphic>
      </p:graphicFrame>
      <p:pic>
        <p:nvPicPr>
          <p:cNvPr id="6" name="Picture 5"/>
          <p:cNvPicPr/>
          <p:nvPr/>
        </p:nvPicPr>
        <p:blipFill>
          <a:blip r:embed="rId6">
            <a:extLst>
              <a:ext uri="{28A0092B-C50C-407E-A947-70E740481C1C}">
                <a14:useLocalDpi xmlns:a14="http://schemas.microsoft.com/office/drawing/2010/main" val="0"/>
              </a:ext>
            </a:extLst>
          </a:blip>
          <a:srcRect/>
          <a:stretch>
            <a:fillRect/>
          </a:stretch>
        </p:blipFill>
        <p:spPr bwMode="auto">
          <a:xfrm>
            <a:off x="148179" y="2150534"/>
            <a:ext cx="6037265" cy="3721088"/>
          </a:xfrm>
          <a:prstGeom prst="rect">
            <a:avLst/>
          </a:prstGeom>
          <a:noFill/>
        </p:spPr>
      </p:pic>
    </p:spTree>
    <p:extLst>
      <p:ext uri="{BB962C8B-B14F-4D97-AF65-F5344CB8AC3E}">
        <p14:creationId xmlns:p14="http://schemas.microsoft.com/office/powerpoint/2010/main" val="1165719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93520"/>
          </a:xfrm>
        </p:spPr>
        <p:txBody>
          <a:bodyPr>
            <a:normAutofit/>
          </a:bodyPr>
          <a:lstStyle/>
          <a:p>
            <a:r>
              <a:rPr lang="en-US" sz="3600" dirty="0">
                <a:solidFill>
                  <a:srgbClr val="F29B43"/>
                </a:solidFill>
                <a:latin typeface="CoconPro-Regular" panose="02010504030101020104" pitchFamily="50" charset="0"/>
              </a:rPr>
              <a:t>What’s Next</a:t>
            </a:r>
          </a:p>
        </p:txBody>
      </p:sp>
      <p:sp>
        <p:nvSpPr>
          <p:cNvPr id="3" name="Content Placeholder 2"/>
          <p:cNvSpPr>
            <a:spLocks noGrp="1"/>
          </p:cNvSpPr>
          <p:nvPr>
            <p:ph idx="1"/>
          </p:nvPr>
        </p:nvSpPr>
        <p:spPr>
          <a:xfrm>
            <a:off x="838199" y="1161826"/>
            <a:ext cx="10860157" cy="5212788"/>
          </a:xfrm>
        </p:spPr>
        <p:txBody>
          <a:bodyPr>
            <a:noAutofit/>
          </a:bodyPr>
          <a:lstStyle/>
          <a:p>
            <a:pPr lvl="0" fontAlgn="base"/>
            <a:r>
              <a:rPr lang="en-US" sz="2400" dirty="0">
                <a:latin typeface="Arial" panose="020B0604020202020204" pitchFamily="34" charset="0"/>
                <a:cs typeface="Arial" panose="020B0604020202020204" pitchFamily="34" charset="0"/>
              </a:rPr>
              <a:t>Learn</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more about the health of Kansans </a:t>
            </a:r>
          </a:p>
          <a:p>
            <a:pPr lvl="1" fontAlgn="base"/>
            <a:r>
              <a:rPr lang="en-US" sz="2000" dirty="0">
                <a:latin typeface="Arial" panose="020B0604020202020204" pitchFamily="34" charset="0"/>
                <a:cs typeface="Arial" panose="020B0604020202020204" pitchFamily="34" charset="0"/>
              </a:rPr>
              <a:t>Today is but a start</a:t>
            </a:r>
          </a:p>
          <a:p>
            <a:pPr lvl="0" fontAlgn="base"/>
            <a:r>
              <a:rPr lang="en-US" sz="2400" dirty="0">
                <a:latin typeface="Arial" panose="020B0604020202020204" pitchFamily="34" charset="0"/>
                <a:cs typeface="Arial" panose="020B0604020202020204" pitchFamily="34" charset="0"/>
              </a:rPr>
              <a:t>Commit to reversing our 30 year backslide</a:t>
            </a:r>
          </a:p>
          <a:p>
            <a:pPr lvl="0" fontAlgn="base"/>
            <a:r>
              <a:rPr lang="en-US" sz="2400" dirty="0">
                <a:latin typeface="Arial" panose="020B0604020202020204" pitchFamily="34" charset="0"/>
                <a:cs typeface="Arial" panose="020B0604020202020204" pitchFamily="34" charset="0"/>
              </a:rPr>
              <a:t>Be receptive to different thoughts and approaches</a:t>
            </a:r>
          </a:p>
          <a:p>
            <a:pPr lvl="1" fontAlgn="base"/>
            <a:r>
              <a:rPr lang="en-US" sz="2000" dirty="0">
                <a:latin typeface="Arial" panose="020B0604020202020204" pitchFamily="34" charset="0"/>
                <a:cs typeface="Arial" panose="020B0604020202020204" pitchFamily="34" charset="0"/>
              </a:rPr>
              <a:t>SSPs, expedited partner therapy, and HIV Pre-Exposure Prophylaxis (PrEP)</a:t>
            </a:r>
          </a:p>
          <a:p>
            <a:pPr lvl="1" fontAlgn="base"/>
            <a:r>
              <a:rPr lang="en-US" sz="2000" dirty="0">
                <a:latin typeface="Arial" panose="020B0604020202020204" pitchFamily="34" charset="0"/>
                <a:cs typeface="Arial" panose="020B0604020202020204" pitchFamily="34" charset="0"/>
              </a:rPr>
              <a:t>Long-acting reversible contraception (LARC) for those requesting it</a:t>
            </a:r>
          </a:p>
          <a:p>
            <a:pPr lvl="1" fontAlgn="base"/>
            <a:r>
              <a:rPr lang="en-US" sz="2000" dirty="0">
                <a:latin typeface="Arial" panose="020B0604020202020204" pitchFamily="34" charset="0"/>
                <a:cs typeface="Arial" panose="020B0604020202020204" pitchFamily="34" charset="0"/>
              </a:rPr>
              <a:t>Obesity and diabetes reduction</a:t>
            </a:r>
          </a:p>
          <a:p>
            <a:pPr lvl="0" fontAlgn="base"/>
            <a:r>
              <a:rPr lang="en-US" sz="2400" dirty="0">
                <a:latin typeface="Arial" panose="020B0604020202020204" pitchFamily="34" charset="0"/>
                <a:cs typeface="Arial" panose="020B0604020202020204" pitchFamily="34" charset="0"/>
              </a:rPr>
              <a:t>Expand existing programs that are known to work - trauma, infectious disease investigation services, adult health/child/family health education</a:t>
            </a:r>
          </a:p>
          <a:p>
            <a:pPr lvl="0" fontAlgn="base"/>
            <a:r>
              <a:rPr lang="en-US" sz="2400" dirty="0">
                <a:latin typeface="Arial" panose="020B0604020202020204" pitchFamily="34" charset="0"/>
                <a:cs typeface="Arial" panose="020B0604020202020204" pitchFamily="34" charset="0"/>
              </a:rPr>
              <a:t>Develop a locally-customized health care delivery model</a:t>
            </a:r>
          </a:p>
          <a:p>
            <a:pPr lvl="0" fontAlgn="base"/>
            <a:r>
              <a:rPr lang="en-US" sz="2400" dirty="0">
                <a:latin typeface="Arial" panose="020B0604020202020204" pitchFamily="34" charset="0"/>
                <a:cs typeface="Arial" panose="020B0604020202020204" pitchFamily="34" charset="0"/>
              </a:rPr>
              <a:t>Embrace assisting technology, such as telemedicine</a:t>
            </a:r>
          </a:p>
          <a:p>
            <a:pPr lvl="0" fontAlgn="base"/>
            <a:r>
              <a:rPr lang="en-US" sz="2400" dirty="0">
                <a:latin typeface="Arial" panose="020B0604020202020204" pitchFamily="34" charset="0"/>
                <a:cs typeface="Arial" panose="020B0604020202020204" pitchFamily="34" charset="0"/>
              </a:rPr>
              <a:t>Support and expand tobacco and vaping prevention/cessation efforts</a:t>
            </a:r>
          </a:p>
          <a:p>
            <a:pPr lvl="0" fontAlgn="base"/>
            <a:r>
              <a:rPr lang="en-US" sz="2400" dirty="0">
                <a:latin typeface="Arial" panose="020B0604020202020204" pitchFamily="34" charset="0"/>
                <a:cs typeface="Arial" panose="020B0604020202020204" pitchFamily="34" charset="0"/>
              </a:rPr>
              <a:t>Align agendas: legislative, agency, association, advocacy group and local health departments</a:t>
            </a:r>
          </a:p>
          <a:p>
            <a:endParaRPr lang="en-US" dirty="0"/>
          </a:p>
          <a:p>
            <a:endParaRPr lang="en-US" dirty="0"/>
          </a:p>
        </p:txBody>
      </p:sp>
      <p:sp>
        <p:nvSpPr>
          <p:cNvPr id="4" name="Slide Number Placeholder 3">
            <a:extLst>
              <a:ext uri="{FF2B5EF4-FFF2-40B4-BE49-F238E27FC236}">
                <a16:creationId xmlns:a16="http://schemas.microsoft.com/office/drawing/2014/main" id="{2F5043F7-EF3B-40B2-8D41-BF5BBD0963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552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base"/>
            <a:r>
              <a:rPr lang="en-US" sz="3600" dirty="0">
                <a:solidFill>
                  <a:srgbClr val="F29B43"/>
                </a:solidFill>
                <a:latin typeface="CoconPro-Regular" panose="02010504030101020104" pitchFamily="50" charset="0"/>
              </a:rPr>
              <a:t>Opportunities for improvement: Agency legislative initiatives in 2020 </a:t>
            </a:r>
          </a:p>
        </p:txBody>
      </p:sp>
      <p:sp>
        <p:nvSpPr>
          <p:cNvPr id="3" name="Content Placeholder 2"/>
          <p:cNvSpPr>
            <a:spLocks noGrp="1"/>
          </p:cNvSpPr>
          <p:nvPr>
            <p:ph idx="1"/>
          </p:nvPr>
        </p:nvSpPr>
        <p:spPr/>
        <p:txBody>
          <a:bodyPr>
            <a:noAutofit/>
          </a:bodyPr>
          <a:lstStyle/>
          <a:p>
            <a:pPr lvl="0" fontAlgn="base"/>
            <a:r>
              <a:rPr lang="en-US" dirty="0"/>
              <a:t>Innovative public health practices</a:t>
            </a:r>
          </a:p>
          <a:p>
            <a:pPr lvl="0" fontAlgn="base"/>
            <a:r>
              <a:rPr lang="en-US" dirty="0"/>
              <a:t>Modernize current regulations and licensing procedures</a:t>
            </a:r>
          </a:p>
          <a:p>
            <a:pPr lvl="0" fontAlgn="base"/>
            <a:r>
              <a:rPr lang="en-US" dirty="0"/>
              <a:t>Support and funding for existing programs </a:t>
            </a:r>
          </a:p>
          <a:p>
            <a:endParaRPr lang="en-US" dirty="0"/>
          </a:p>
        </p:txBody>
      </p:sp>
      <p:sp>
        <p:nvSpPr>
          <p:cNvPr id="4" name="Slide Number Placeholder 3">
            <a:extLst>
              <a:ext uri="{FF2B5EF4-FFF2-40B4-BE49-F238E27FC236}">
                <a16:creationId xmlns:a16="http://schemas.microsoft.com/office/drawing/2014/main" id="{0C3E424E-2D02-480E-B5E3-74033E926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366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ide view mirror of a car&#10;&#10;Description generated with very high confidence">
            <a:extLst>
              <a:ext uri="{FF2B5EF4-FFF2-40B4-BE49-F238E27FC236}">
                <a16:creationId xmlns:a16="http://schemas.microsoft.com/office/drawing/2014/main" id="{8358A587-5944-4719-9FB1-D982A38250E8}"/>
              </a:ext>
            </a:extLst>
          </p:cNvPr>
          <p:cNvPicPr>
            <a:picLocks noChangeAspect="1"/>
          </p:cNvPicPr>
          <p:nvPr/>
        </p:nvPicPr>
        <p:blipFill rotWithShape="1">
          <a:blip r:embed="rId2">
            <a:extLst>
              <a:ext uri="{28A0092B-C50C-407E-A947-70E740481C1C}">
                <a14:useLocalDpi xmlns:a14="http://schemas.microsoft.com/office/drawing/2010/main" val="0"/>
              </a:ext>
            </a:extLst>
          </a:blip>
          <a:srcRect r="13069"/>
          <a:stretch/>
        </p:blipFill>
        <p:spPr>
          <a:xfrm>
            <a:off x="3249383" y="0"/>
            <a:ext cx="8942617" cy="6858000"/>
          </a:xfrm>
          <a:prstGeom prst="rect">
            <a:avLst/>
          </a:prstGeom>
        </p:spPr>
      </p:pic>
      <p:pic>
        <p:nvPicPr>
          <p:cNvPr id="9" name="Picture 8" descr="A picture containing silhouette&#10;&#10;Description generated with high confidence">
            <a:extLst>
              <a:ext uri="{FF2B5EF4-FFF2-40B4-BE49-F238E27FC236}">
                <a16:creationId xmlns:a16="http://schemas.microsoft.com/office/drawing/2014/main" id="{D316EBB6-0119-44FA-9B88-A647C0972BDB}"/>
              </a:ext>
            </a:extLst>
          </p:cNvPr>
          <p:cNvPicPr>
            <a:picLocks noChangeAspect="1"/>
          </p:cNvPicPr>
          <p:nvPr/>
        </p:nvPicPr>
        <p:blipFill rotWithShape="1">
          <a:blip r:embed="rId3">
            <a:extLst>
              <a:ext uri="{28A0092B-C50C-407E-A947-70E740481C1C}">
                <a14:useLocalDpi xmlns:a14="http://schemas.microsoft.com/office/drawing/2010/main" val="0"/>
              </a:ext>
            </a:extLst>
          </a:blip>
          <a:srcRect l="7849"/>
          <a:stretch/>
        </p:blipFill>
        <p:spPr>
          <a:xfrm>
            <a:off x="0" y="0"/>
            <a:ext cx="9109494" cy="6858000"/>
          </a:xfrm>
          <a:prstGeom prst="rect">
            <a:avLst/>
          </a:prstGeom>
        </p:spPr>
      </p:pic>
      <p:sp>
        <p:nvSpPr>
          <p:cNvPr id="2" name="Title 1"/>
          <p:cNvSpPr>
            <a:spLocks noGrp="1"/>
          </p:cNvSpPr>
          <p:nvPr>
            <p:ph type="title"/>
          </p:nvPr>
        </p:nvSpPr>
        <p:spPr>
          <a:xfrm>
            <a:off x="562427" y="527158"/>
            <a:ext cx="6389914" cy="1325563"/>
          </a:xfrm>
        </p:spPr>
        <p:txBody>
          <a:bodyPr>
            <a:normAutofit fontScale="90000"/>
          </a:bodyPr>
          <a:lstStyle/>
          <a:p>
            <a:r>
              <a:rPr lang="en-US" sz="3600" dirty="0">
                <a:solidFill>
                  <a:schemeClr val="bg1"/>
                </a:solidFill>
                <a:latin typeface="CoconPro-Regular" panose="02010504030101020104" pitchFamily="50" charset="0"/>
              </a:rPr>
              <a:t>Looking at Kansas through rose-colored glasses is not a success strategy</a:t>
            </a:r>
          </a:p>
        </p:txBody>
      </p:sp>
      <p:sp>
        <p:nvSpPr>
          <p:cNvPr id="10" name="Rectangle 9">
            <a:extLst>
              <a:ext uri="{FF2B5EF4-FFF2-40B4-BE49-F238E27FC236}">
                <a16:creationId xmlns:a16="http://schemas.microsoft.com/office/drawing/2014/main" id="{57DF510C-7A93-4507-AE6E-7FEC371A9E4C}"/>
              </a:ext>
            </a:extLst>
          </p:cNvPr>
          <p:cNvSpPr/>
          <p:nvPr/>
        </p:nvSpPr>
        <p:spPr>
          <a:xfrm>
            <a:off x="562427" y="5809423"/>
            <a:ext cx="6096000" cy="431528"/>
          </a:xfrm>
          <a:prstGeom prst="rect">
            <a:avLst/>
          </a:prstGeom>
        </p:spPr>
        <p:txBody>
          <a:bodyPr>
            <a:spAutoFit/>
          </a:bodyPr>
          <a:lstStyle/>
          <a:p>
            <a:pPr marL="0" marR="0" lvl="0" indent="0" algn="l" defTabSz="914400" rtl="0" eaLnBrk="1" fontAlgn="auto" latinLnBrk="0" hangingPunct="1">
              <a:lnSpc>
                <a:spcPct val="94000"/>
              </a:lnSpc>
              <a:spcBef>
                <a:spcPts val="0"/>
              </a:spcBef>
              <a:spcAft>
                <a:spcPts val="600"/>
              </a:spcAft>
              <a:buClrTx/>
              <a:buSzTx/>
              <a:buFontTx/>
              <a:buNone/>
              <a:tabLst/>
              <a:defRPr/>
            </a:pPr>
            <a:endParaRPr kumimoji="0" lang="en-US" sz="800" b="1" i="0" u="none" strike="noStrike" kern="14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9000"/>
              </a:lnSpc>
              <a:spcBef>
                <a:spcPts val="0"/>
              </a:spcBef>
              <a:spcAft>
                <a:spcPts val="600"/>
              </a:spcAft>
              <a:buClrTx/>
              <a:buSzTx/>
              <a:buFontTx/>
              <a:buNone/>
              <a:tabLst/>
              <a:defRPr/>
            </a:pPr>
            <a:r>
              <a:rPr kumimoji="0" lang="en-US" sz="800" b="0" i="0" u="none" strike="noStrike" kern="1400" cap="none" spc="0" normalizeH="0" baseline="0" noProof="0" dirty="0">
                <a:ln>
                  <a:noFill/>
                </a:ln>
                <a:solidFill>
                  <a:srgbClr val="000000"/>
                </a:solidFill>
                <a:effectLst/>
                <a:uLnTx/>
                <a:uFillTx/>
                <a:latin typeface="Calibri" panose="020F0502020204030204" pitchFamily="34" charset="0"/>
                <a:ea typeface="+mn-ea"/>
                <a:cs typeface="+mn-cs"/>
              </a:rPr>
              <a:t> </a:t>
            </a:r>
          </a:p>
        </p:txBody>
      </p:sp>
      <p:sp>
        <p:nvSpPr>
          <p:cNvPr id="11" name="Slide Number Placeholder 10">
            <a:extLst>
              <a:ext uri="{FF2B5EF4-FFF2-40B4-BE49-F238E27FC236}">
                <a16:creationId xmlns:a16="http://schemas.microsoft.com/office/drawing/2014/main" id="{2A6436CE-440C-4AAC-98BC-9372266B29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Isosceles Triangle 7">
            <a:extLst>
              <a:ext uri="{FF2B5EF4-FFF2-40B4-BE49-F238E27FC236}">
                <a16:creationId xmlns:a16="http://schemas.microsoft.com/office/drawing/2014/main" id="{DD961B28-222F-40EF-A097-DFA182A02DF3}"/>
              </a:ext>
            </a:extLst>
          </p:cNvPr>
          <p:cNvSpPr/>
          <p:nvPr/>
        </p:nvSpPr>
        <p:spPr>
          <a:xfrm>
            <a:off x="1679246" y="2486553"/>
            <a:ext cx="3061740" cy="263943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8B006653-3550-4355-BB0B-113C8AB1C270}"/>
              </a:ext>
            </a:extLst>
          </p:cNvPr>
          <p:cNvCxnSpPr>
            <a:cxnSpLocks/>
          </p:cNvCxnSpPr>
          <p:nvPr/>
        </p:nvCxnSpPr>
        <p:spPr>
          <a:xfrm>
            <a:off x="3385526" y="2423652"/>
            <a:ext cx="1538923" cy="2599169"/>
          </a:xfrm>
          <a:prstGeom prst="straightConnector1">
            <a:avLst/>
          </a:prstGeom>
          <a:ln>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EB5E42E-4AF5-463E-9288-AEAAEFCEB5BE}"/>
              </a:ext>
            </a:extLst>
          </p:cNvPr>
          <p:cNvCxnSpPr>
            <a:cxnSpLocks/>
          </p:cNvCxnSpPr>
          <p:nvPr/>
        </p:nvCxnSpPr>
        <p:spPr>
          <a:xfrm>
            <a:off x="1545417" y="5263760"/>
            <a:ext cx="3294893" cy="1"/>
          </a:xfrm>
          <a:prstGeom prst="straightConnector1">
            <a:avLst/>
          </a:prstGeom>
          <a:ln>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6BD0AC8-EEB1-411A-BE96-95F427D292A9}"/>
              </a:ext>
            </a:extLst>
          </p:cNvPr>
          <p:cNvCxnSpPr>
            <a:cxnSpLocks/>
          </p:cNvCxnSpPr>
          <p:nvPr/>
        </p:nvCxnSpPr>
        <p:spPr>
          <a:xfrm flipH="1">
            <a:off x="1478531" y="2423652"/>
            <a:ext cx="1538923" cy="2599169"/>
          </a:xfrm>
          <a:prstGeom prst="straightConnector1">
            <a:avLst/>
          </a:prstGeom>
          <a:ln>
            <a:solidFill>
              <a:schemeClr val="bg2">
                <a:lumMod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B6F7A15-FBF8-43A3-8207-3BD06977B795}"/>
              </a:ext>
            </a:extLst>
          </p:cNvPr>
          <p:cNvSpPr txBox="1"/>
          <p:nvPr/>
        </p:nvSpPr>
        <p:spPr>
          <a:xfrm>
            <a:off x="2062087" y="3973467"/>
            <a:ext cx="23745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Manpower, Recruit/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Retain Staff</a:t>
            </a:r>
          </a:p>
        </p:txBody>
      </p:sp>
      <p:sp>
        <p:nvSpPr>
          <p:cNvPr id="23" name="TextBox 22">
            <a:extLst>
              <a:ext uri="{FF2B5EF4-FFF2-40B4-BE49-F238E27FC236}">
                <a16:creationId xmlns:a16="http://schemas.microsoft.com/office/drawing/2014/main" id="{CE19F5E2-F42B-4192-B538-C88D53C7361F}"/>
              </a:ext>
            </a:extLst>
          </p:cNvPr>
          <p:cNvSpPr txBox="1"/>
          <p:nvPr/>
        </p:nvSpPr>
        <p:spPr>
          <a:xfrm>
            <a:off x="1691867" y="2098397"/>
            <a:ext cx="30364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Public Health</a:t>
            </a:r>
          </a:p>
        </p:txBody>
      </p:sp>
      <p:sp>
        <p:nvSpPr>
          <p:cNvPr id="24" name="TextBox 23">
            <a:extLst>
              <a:ext uri="{FF2B5EF4-FFF2-40B4-BE49-F238E27FC236}">
                <a16:creationId xmlns:a16="http://schemas.microsoft.com/office/drawing/2014/main" id="{705FC190-289D-438A-8B69-5710EC370FD5}"/>
              </a:ext>
            </a:extLst>
          </p:cNvPr>
          <p:cNvSpPr txBox="1"/>
          <p:nvPr/>
        </p:nvSpPr>
        <p:spPr>
          <a:xfrm>
            <a:off x="4014794" y="5022821"/>
            <a:ext cx="30364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Environment</a:t>
            </a:r>
          </a:p>
        </p:txBody>
      </p:sp>
      <p:sp>
        <p:nvSpPr>
          <p:cNvPr id="25" name="TextBox 24">
            <a:extLst>
              <a:ext uri="{FF2B5EF4-FFF2-40B4-BE49-F238E27FC236}">
                <a16:creationId xmlns:a16="http://schemas.microsoft.com/office/drawing/2014/main" id="{A1E5AEBC-AF2C-4E11-8633-9F4FF4BBEE57}"/>
              </a:ext>
            </a:extLst>
          </p:cNvPr>
          <p:cNvSpPr txBox="1"/>
          <p:nvPr/>
        </p:nvSpPr>
        <p:spPr>
          <a:xfrm>
            <a:off x="-696181" y="4931510"/>
            <a:ext cx="30364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Health 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Finance</a:t>
            </a:r>
          </a:p>
        </p:txBody>
      </p:sp>
      <p:sp>
        <p:nvSpPr>
          <p:cNvPr id="26" name="TextBox 25">
            <a:extLst>
              <a:ext uri="{FF2B5EF4-FFF2-40B4-BE49-F238E27FC236}">
                <a16:creationId xmlns:a16="http://schemas.microsoft.com/office/drawing/2014/main" id="{B739BDF0-A5F2-4E91-A416-4CA735E2A786}"/>
              </a:ext>
            </a:extLst>
          </p:cNvPr>
          <p:cNvSpPr txBox="1"/>
          <p:nvPr/>
        </p:nvSpPr>
        <p:spPr>
          <a:xfrm>
            <a:off x="3941929" y="3441666"/>
            <a:ext cx="27164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Kansas Health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Environment Lab</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A589DEE7-F05D-43EF-8FFD-B7574A6881B9}"/>
              </a:ext>
            </a:extLst>
          </p:cNvPr>
          <p:cNvSpPr txBox="1"/>
          <p:nvPr/>
        </p:nvSpPr>
        <p:spPr>
          <a:xfrm>
            <a:off x="569348" y="3282615"/>
            <a:ext cx="169333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Public Health – Informed Plan Design</a:t>
            </a:r>
          </a:p>
        </p:txBody>
      </p:sp>
    </p:spTree>
    <p:extLst>
      <p:ext uri="{BB962C8B-B14F-4D97-AF65-F5344CB8AC3E}">
        <p14:creationId xmlns:p14="http://schemas.microsoft.com/office/powerpoint/2010/main" val="470712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D03A2A7-CC2F-4B93-A505-4700DB9A5335}"/>
              </a:ext>
            </a:extLst>
          </p:cNvPr>
          <p:cNvSpPr txBox="1">
            <a:spLocks/>
          </p:cNvSpPr>
          <p:nvPr/>
        </p:nvSpPr>
        <p:spPr>
          <a:xfrm>
            <a:off x="628958" y="1071716"/>
            <a:ext cx="10934081" cy="1158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29B43"/>
                </a:solidFill>
                <a:effectLst/>
                <a:uLnTx/>
                <a:uFillTx/>
                <a:latin typeface="CoconPro-Bold" panose="02010804040101020104" pitchFamily="50" charset="0"/>
                <a:ea typeface="+mj-ea"/>
                <a:cs typeface="+mj-cs"/>
              </a:rPr>
              <a:t>2020: The State of the Health of Kansans</a:t>
            </a:r>
            <a:endParaRPr kumimoji="0" lang="en-US" sz="2800" b="0" i="0" u="none" strike="noStrike" kern="1200" cap="none" spc="0" normalizeH="0" baseline="0" noProof="0" dirty="0">
              <a:ln>
                <a:noFill/>
              </a:ln>
              <a:solidFill>
                <a:srgbClr val="F29B43"/>
              </a:solidFill>
              <a:effectLst/>
              <a:uLnTx/>
              <a:uFillTx/>
              <a:latin typeface="CoconPro-Bold" panose="02010804040101020104" pitchFamily="50" charset="0"/>
              <a:ea typeface="+mj-ea"/>
              <a:cs typeface="+mj-cs"/>
            </a:endParaRPr>
          </a:p>
        </p:txBody>
      </p:sp>
      <p:pic>
        <p:nvPicPr>
          <p:cNvPr id="18" name="Picture 17">
            <a:extLst>
              <a:ext uri="{FF2B5EF4-FFF2-40B4-BE49-F238E27FC236}">
                <a16:creationId xmlns:a16="http://schemas.microsoft.com/office/drawing/2014/main" id="{F2CEDC78-CAAB-4C7E-B628-5BDC3DC7FE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296" y="278979"/>
            <a:ext cx="1177759" cy="792737"/>
          </a:xfrm>
          <a:prstGeom prst="rect">
            <a:avLst/>
          </a:prstGeom>
        </p:spPr>
      </p:pic>
      <p:pic>
        <p:nvPicPr>
          <p:cNvPr id="3" name="Picture 2" descr="A close up of an animal&#10;&#10;Description generated with high confidence">
            <a:extLst>
              <a:ext uri="{FF2B5EF4-FFF2-40B4-BE49-F238E27FC236}">
                <a16:creationId xmlns:a16="http://schemas.microsoft.com/office/drawing/2014/main" id="{390FA3A3-824F-4CD8-98D4-C4606C3A637C}"/>
              </a:ext>
            </a:extLst>
          </p:cNvPr>
          <p:cNvPicPr>
            <a:picLocks noChangeAspect="1"/>
          </p:cNvPicPr>
          <p:nvPr/>
        </p:nvPicPr>
        <p:blipFill rotWithShape="1">
          <a:blip r:embed="rId3">
            <a:extLst>
              <a:ext uri="{28A0092B-C50C-407E-A947-70E740481C1C}">
                <a14:useLocalDpi xmlns:a14="http://schemas.microsoft.com/office/drawing/2010/main" val="0"/>
              </a:ext>
            </a:extLst>
          </a:blip>
          <a:srcRect b="21528"/>
          <a:stretch/>
        </p:blipFill>
        <p:spPr>
          <a:xfrm>
            <a:off x="2103940" y="2207695"/>
            <a:ext cx="7984115" cy="4148655"/>
          </a:xfrm>
          <a:prstGeom prst="rect">
            <a:avLst/>
          </a:prstGeom>
        </p:spPr>
      </p:pic>
      <p:sp>
        <p:nvSpPr>
          <p:cNvPr id="2" name="Slide Number Placeholder 1">
            <a:extLst>
              <a:ext uri="{FF2B5EF4-FFF2-40B4-BE49-F238E27FC236}">
                <a16:creationId xmlns:a16="http://schemas.microsoft.com/office/drawing/2014/main" id="{92CDAF93-9BE9-4084-BCFE-4F5648AA3F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7E3E0A8E-F0B7-486A-B252-3724E9ECC48A}"/>
              </a:ext>
            </a:extLst>
          </p:cNvPr>
          <p:cNvSpPr txBox="1">
            <a:spLocks/>
          </p:cNvSpPr>
          <p:nvPr/>
        </p:nvSpPr>
        <p:spPr>
          <a:xfrm>
            <a:off x="628958" y="408667"/>
            <a:ext cx="10934081" cy="1158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29B43"/>
                </a:solidFill>
                <a:effectLst/>
                <a:uLnTx/>
                <a:uFillTx/>
                <a:latin typeface="CoconPro-Bold" panose="02010804040101020104" pitchFamily="50" charset="0"/>
                <a:ea typeface="+mj-ea"/>
                <a:cs typeface="+mj-cs"/>
              </a:rPr>
              <a:t>Thank you/Questions</a:t>
            </a:r>
          </a:p>
        </p:txBody>
      </p:sp>
    </p:spTree>
    <p:extLst>
      <p:ext uri="{BB962C8B-B14F-4D97-AF65-F5344CB8AC3E}">
        <p14:creationId xmlns:p14="http://schemas.microsoft.com/office/powerpoint/2010/main" val="2357679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E30B-392D-4691-8125-129E25AAA524}"/>
              </a:ext>
            </a:extLst>
          </p:cNvPr>
          <p:cNvSpPr>
            <a:spLocks noGrp="1"/>
          </p:cNvSpPr>
          <p:nvPr>
            <p:ph type="title"/>
          </p:nvPr>
        </p:nvSpPr>
        <p:spPr/>
        <p:txBody>
          <a:bodyPr/>
          <a:lstStyle/>
          <a:p>
            <a:r>
              <a:rPr lang="en-US" dirty="0"/>
              <a:t>lunch/visit exhibits</a:t>
            </a:r>
          </a:p>
        </p:txBody>
      </p:sp>
      <p:sp>
        <p:nvSpPr>
          <p:cNvPr id="3" name="Text Placeholder 2">
            <a:extLst>
              <a:ext uri="{FF2B5EF4-FFF2-40B4-BE49-F238E27FC236}">
                <a16:creationId xmlns:a16="http://schemas.microsoft.com/office/drawing/2014/main" id="{E7C2A41D-6B6E-4DD0-A7BD-E8CA001266EE}"/>
              </a:ext>
            </a:extLst>
          </p:cNvPr>
          <p:cNvSpPr>
            <a:spLocks noGrp="1"/>
          </p:cNvSpPr>
          <p:nvPr>
            <p:ph type="body" idx="1"/>
          </p:nvPr>
        </p:nvSpPr>
        <p:spPr/>
        <p:txBody>
          <a:bodyPr>
            <a:normAutofit/>
          </a:bodyPr>
          <a:lstStyle/>
          <a:p>
            <a:r>
              <a:rPr lang="en-US" sz="2400" dirty="0"/>
              <a:t> </a:t>
            </a:r>
          </a:p>
        </p:txBody>
      </p:sp>
      <p:pic>
        <p:nvPicPr>
          <p:cNvPr id="5" name="Graphic 4" descr="Purpose icon">
            <a:extLst>
              <a:ext uri="{FF2B5EF4-FFF2-40B4-BE49-F238E27FC236}">
                <a16:creationId xmlns:a16="http://schemas.microsoft.com/office/drawing/2014/main" id="{28F7ACE2-5D39-488F-AF39-9DEDFF0FF2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03486" y="2947289"/>
            <a:ext cx="936000" cy="936000"/>
          </a:xfrm>
          <a:prstGeom prst="rect">
            <a:avLst/>
          </a:prstGeom>
        </p:spPr>
      </p:pic>
    </p:spTree>
    <p:extLst>
      <p:ext uri="{BB962C8B-B14F-4D97-AF65-F5344CB8AC3E}">
        <p14:creationId xmlns:p14="http://schemas.microsoft.com/office/powerpoint/2010/main" val="1468262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 Placeholder 73">
            <a:extLst>
              <a:ext uri="{FF2B5EF4-FFF2-40B4-BE49-F238E27FC236}">
                <a16:creationId xmlns:a16="http://schemas.microsoft.com/office/drawing/2014/main" id="{6CA236DF-5114-4CA5-8620-41B9436499AA}"/>
              </a:ext>
            </a:extLst>
          </p:cNvPr>
          <p:cNvSpPr>
            <a:spLocks noGrp="1"/>
          </p:cNvSpPr>
          <p:nvPr>
            <p:ph type="body" sz="quarter" idx="13"/>
          </p:nvPr>
        </p:nvSpPr>
        <p:spPr/>
        <p:txBody>
          <a:bodyPr/>
          <a:lstStyle/>
          <a:p>
            <a:r>
              <a:rPr lang="en-US" dirty="0"/>
              <a:t>Beginnings</a:t>
            </a:r>
          </a:p>
        </p:txBody>
      </p:sp>
      <p:sp>
        <p:nvSpPr>
          <p:cNvPr id="2" name="Title 1">
            <a:extLst>
              <a:ext uri="{FF2B5EF4-FFF2-40B4-BE49-F238E27FC236}">
                <a16:creationId xmlns:a16="http://schemas.microsoft.com/office/drawing/2014/main" id="{9442C4B6-A44A-491A-9345-D554EBE1BC91}"/>
              </a:ext>
            </a:extLst>
          </p:cNvPr>
          <p:cNvSpPr>
            <a:spLocks noGrp="1"/>
          </p:cNvSpPr>
          <p:nvPr>
            <p:ph type="title"/>
          </p:nvPr>
        </p:nvSpPr>
        <p:spPr/>
        <p:txBody>
          <a:bodyPr/>
          <a:lstStyle/>
          <a:p>
            <a:r>
              <a:rPr lang="en-US" dirty="0"/>
              <a:t>KCP History and Next Steps</a:t>
            </a:r>
          </a:p>
        </p:txBody>
      </p:sp>
      <p:sp>
        <p:nvSpPr>
          <p:cNvPr id="75" name="Text Placeholder 74">
            <a:extLst>
              <a:ext uri="{FF2B5EF4-FFF2-40B4-BE49-F238E27FC236}">
                <a16:creationId xmlns:a16="http://schemas.microsoft.com/office/drawing/2014/main" id="{DB5B3156-755F-47BB-AFCD-9C4855B037F1}"/>
              </a:ext>
            </a:extLst>
          </p:cNvPr>
          <p:cNvSpPr>
            <a:spLocks noGrp="1"/>
          </p:cNvSpPr>
          <p:nvPr>
            <p:ph type="body" sz="quarter" idx="14"/>
          </p:nvPr>
        </p:nvSpPr>
        <p:spPr/>
        <p:txBody>
          <a:bodyPr/>
          <a:lstStyle/>
          <a:p>
            <a:r>
              <a:rPr lang="en-US" dirty="0"/>
              <a:t>Accomplishments</a:t>
            </a:r>
          </a:p>
        </p:txBody>
      </p:sp>
      <p:sp>
        <p:nvSpPr>
          <p:cNvPr id="76" name="Text Placeholder 75">
            <a:extLst>
              <a:ext uri="{FF2B5EF4-FFF2-40B4-BE49-F238E27FC236}">
                <a16:creationId xmlns:a16="http://schemas.microsoft.com/office/drawing/2014/main" id="{20A0CD05-0AE4-492D-8051-9773BFFA7A10}"/>
              </a:ext>
            </a:extLst>
          </p:cNvPr>
          <p:cNvSpPr>
            <a:spLocks noGrp="1"/>
          </p:cNvSpPr>
          <p:nvPr>
            <p:ph type="body" sz="quarter" idx="15"/>
          </p:nvPr>
        </p:nvSpPr>
        <p:spPr/>
        <p:txBody>
          <a:bodyPr/>
          <a:lstStyle/>
          <a:p>
            <a:r>
              <a:rPr lang="en-US" dirty="0"/>
              <a:t>Gaps</a:t>
            </a:r>
          </a:p>
        </p:txBody>
      </p:sp>
      <p:sp>
        <p:nvSpPr>
          <p:cNvPr id="77" name="Text Placeholder 76">
            <a:extLst>
              <a:ext uri="{FF2B5EF4-FFF2-40B4-BE49-F238E27FC236}">
                <a16:creationId xmlns:a16="http://schemas.microsoft.com/office/drawing/2014/main" id="{32AB4371-99E9-4FD0-A119-1CF96F2D3EE6}"/>
              </a:ext>
            </a:extLst>
          </p:cNvPr>
          <p:cNvSpPr>
            <a:spLocks noGrp="1"/>
          </p:cNvSpPr>
          <p:nvPr>
            <p:ph type="body" sz="quarter" idx="16"/>
          </p:nvPr>
        </p:nvSpPr>
        <p:spPr/>
        <p:txBody>
          <a:bodyPr/>
          <a:lstStyle/>
          <a:p>
            <a:r>
              <a:rPr lang="en-US" dirty="0"/>
              <a:t>Next Steps &amp; Required Resources</a:t>
            </a:r>
          </a:p>
        </p:txBody>
      </p:sp>
      <p:pic>
        <p:nvPicPr>
          <p:cNvPr id="7" name="Graphic 6" descr="Steps icon">
            <a:extLst>
              <a:ext uri="{FF2B5EF4-FFF2-40B4-BE49-F238E27FC236}">
                <a16:creationId xmlns:a16="http://schemas.microsoft.com/office/drawing/2014/main" id="{CFAFD888-408F-42CB-B314-5A856047E6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4505" y="817447"/>
            <a:ext cx="952500" cy="952500"/>
          </a:xfrm>
          <a:prstGeom prst="rect">
            <a:avLst/>
          </a:prstGeom>
        </p:spPr>
      </p:pic>
      <p:grpSp>
        <p:nvGrpSpPr>
          <p:cNvPr id="28" name="Group 27" descr="clock icon">
            <a:extLst>
              <a:ext uri="{FF2B5EF4-FFF2-40B4-BE49-F238E27FC236}">
                <a16:creationId xmlns:a16="http://schemas.microsoft.com/office/drawing/2014/main" id="{0C571394-90B9-4305-A010-F2F17F3BA7D1}"/>
              </a:ext>
            </a:extLst>
          </p:cNvPr>
          <p:cNvGrpSpPr/>
          <p:nvPr/>
        </p:nvGrpSpPr>
        <p:grpSpPr>
          <a:xfrm>
            <a:off x="744537" y="4908618"/>
            <a:ext cx="823913" cy="823912"/>
            <a:chOff x="744537" y="3036069"/>
            <a:chExt cx="823913" cy="823912"/>
          </a:xfrm>
        </p:grpSpPr>
        <p:sp>
          <p:nvSpPr>
            <p:cNvPr id="45" name="Oval 68">
              <a:extLst>
                <a:ext uri="{FF2B5EF4-FFF2-40B4-BE49-F238E27FC236}">
                  <a16:creationId xmlns:a16="http://schemas.microsoft.com/office/drawing/2014/main" id="{2C8CF75B-4297-4F4C-BB5C-0BE87F16888D}"/>
                </a:ext>
                <a:ext uri="{C183D7F6-B498-43B3-948B-1728B52AA6E4}">
                  <adec:decorative xmlns:adec="http://schemas.microsoft.com/office/drawing/2017/decorative" val="1"/>
                </a:ext>
              </a:extLst>
            </p:cNvPr>
            <p:cNvSpPr>
              <a:spLocks noChangeArrowheads="1"/>
            </p:cNvSpPr>
            <p:nvPr/>
          </p:nvSpPr>
          <p:spPr bwMode="auto">
            <a:xfrm>
              <a:off x="744537" y="3036069"/>
              <a:ext cx="823913" cy="823912"/>
            </a:xfrm>
            <a:prstGeom prst="ellipse">
              <a:avLst/>
            </a:prstGeom>
            <a:solidFill>
              <a:srgbClr val="FFFFFF">
                <a:alpha val="20000"/>
              </a:srgbClr>
            </a:solidFill>
            <a:ln>
              <a:noFill/>
            </a:ln>
            <a:extLst/>
          </p:spPr>
          <p:txBody>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eaLnBrk="1" hangingPunct="1"/>
              <a:endParaRPr lang="en-US" altLang="en-US" dirty="0"/>
            </a:p>
          </p:txBody>
        </p:sp>
        <p:grpSp>
          <p:nvGrpSpPr>
            <p:cNvPr id="46" name="Group 45" descr="Clock">
              <a:extLst>
                <a:ext uri="{FF2B5EF4-FFF2-40B4-BE49-F238E27FC236}">
                  <a16:creationId xmlns:a16="http://schemas.microsoft.com/office/drawing/2014/main" id="{1C027AC2-76F8-4218-8C73-C8413E8B412B}"/>
                </a:ext>
              </a:extLst>
            </p:cNvPr>
            <p:cNvGrpSpPr/>
            <p:nvPr/>
          </p:nvGrpSpPr>
          <p:grpSpPr bwMode="auto">
            <a:xfrm>
              <a:off x="982527" y="3270522"/>
              <a:ext cx="343634" cy="344872"/>
              <a:chOff x="9155465" y="4372601"/>
              <a:chExt cx="343634" cy="344872"/>
            </a:xfrm>
            <a:solidFill>
              <a:schemeClr val="tx1"/>
            </a:solidFill>
          </p:grpSpPr>
          <p:sp>
            <p:nvSpPr>
              <p:cNvPr id="47" name="Freeform 158">
                <a:extLst>
                  <a:ext uri="{FF2B5EF4-FFF2-40B4-BE49-F238E27FC236}">
                    <a16:creationId xmlns:a16="http://schemas.microsoft.com/office/drawing/2014/main" id="{C75923E9-28C4-400A-99FC-AAC15C61ED8A}"/>
                  </a:ext>
                </a:extLst>
              </p:cNvPr>
              <p:cNvSpPr>
                <a:spLocks noEditPoints="1"/>
              </p:cNvSpPr>
              <p:nvPr/>
            </p:nvSpPr>
            <p:spPr bwMode="auto">
              <a:xfrm>
                <a:off x="9379198" y="4372601"/>
                <a:ext cx="119901" cy="101360"/>
              </a:xfrm>
              <a:custGeom>
                <a:avLst/>
                <a:gdLst>
                  <a:gd name="T0" fmla="*/ 50 w 63"/>
                  <a:gd name="T1" fmla="*/ 53 h 53"/>
                  <a:gd name="T2" fmla="*/ 47 w 63"/>
                  <a:gd name="T3" fmla="*/ 49 h 53"/>
                  <a:gd name="T4" fmla="*/ 4 w 63"/>
                  <a:gd name="T5" fmla="*/ 15 h 53"/>
                  <a:gd name="T6" fmla="*/ 0 w 63"/>
                  <a:gd name="T7" fmla="*/ 14 h 53"/>
                  <a:gd name="T8" fmla="*/ 2 w 63"/>
                  <a:gd name="T9" fmla="*/ 10 h 53"/>
                  <a:gd name="T10" fmla="*/ 19 w 63"/>
                  <a:gd name="T11" fmla="*/ 0 h 53"/>
                  <a:gd name="T12" fmla="*/ 42 w 63"/>
                  <a:gd name="T13" fmla="*/ 11 h 53"/>
                  <a:gd name="T14" fmla="*/ 52 w 63"/>
                  <a:gd name="T15" fmla="*/ 50 h 53"/>
                  <a:gd name="T16" fmla="*/ 50 w 63"/>
                  <a:gd name="T17" fmla="*/ 53 h 53"/>
                  <a:gd name="T18" fmla="*/ 10 w 63"/>
                  <a:gd name="T19" fmla="*/ 11 h 53"/>
                  <a:gd name="T20" fmla="*/ 50 w 63"/>
                  <a:gd name="T21" fmla="*/ 42 h 53"/>
                  <a:gd name="T22" fmla="*/ 39 w 63"/>
                  <a:gd name="T23" fmla="*/ 16 h 53"/>
                  <a:gd name="T24" fmla="*/ 19 w 63"/>
                  <a:gd name="T25" fmla="*/ 6 h 53"/>
                  <a:gd name="T26" fmla="*/ 10 w 63"/>
                  <a:gd name="T27"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53">
                    <a:moveTo>
                      <a:pt x="50" y="53"/>
                    </a:moveTo>
                    <a:cubicBezTo>
                      <a:pt x="47" y="49"/>
                      <a:pt x="47" y="49"/>
                      <a:pt x="47" y="49"/>
                    </a:cubicBezTo>
                    <a:cubicBezTo>
                      <a:pt x="37" y="33"/>
                      <a:pt x="22" y="21"/>
                      <a:pt x="4" y="15"/>
                    </a:cubicBezTo>
                    <a:cubicBezTo>
                      <a:pt x="0" y="14"/>
                      <a:pt x="0" y="14"/>
                      <a:pt x="0" y="14"/>
                    </a:cubicBezTo>
                    <a:cubicBezTo>
                      <a:pt x="2" y="10"/>
                      <a:pt x="2" y="10"/>
                      <a:pt x="2" y="10"/>
                    </a:cubicBezTo>
                    <a:cubicBezTo>
                      <a:pt x="6" y="5"/>
                      <a:pt x="11" y="0"/>
                      <a:pt x="19" y="0"/>
                    </a:cubicBezTo>
                    <a:cubicBezTo>
                      <a:pt x="26" y="0"/>
                      <a:pt x="33" y="4"/>
                      <a:pt x="42" y="11"/>
                    </a:cubicBezTo>
                    <a:cubicBezTo>
                      <a:pt x="63" y="27"/>
                      <a:pt x="61" y="38"/>
                      <a:pt x="52" y="50"/>
                    </a:cubicBezTo>
                    <a:lnTo>
                      <a:pt x="50" y="53"/>
                    </a:lnTo>
                    <a:close/>
                    <a:moveTo>
                      <a:pt x="10" y="11"/>
                    </a:moveTo>
                    <a:cubicBezTo>
                      <a:pt x="26" y="17"/>
                      <a:pt x="40" y="28"/>
                      <a:pt x="50" y="42"/>
                    </a:cubicBezTo>
                    <a:cubicBezTo>
                      <a:pt x="54" y="36"/>
                      <a:pt x="55" y="29"/>
                      <a:pt x="39" y="16"/>
                    </a:cubicBezTo>
                    <a:cubicBezTo>
                      <a:pt x="30" y="9"/>
                      <a:pt x="24" y="6"/>
                      <a:pt x="19" y="6"/>
                    </a:cubicBezTo>
                    <a:cubicBezTo>
                      <a:pt x="16" y="6"/>
                      <a:pt x="13" y="8"/>
                      <a:pt x="10" y="11"/>
                    </a:cubicBezTo>
                    <a:close/>
                  </a:path>
                </a:pathLst>
              </a:custGeom>
              <a:grpFill/>
              <a:ln w="6350">
                <a:solidFill>
                  <a:schemeClr val="tx1"/>
                </a:solidFill>
                <a:round/>
                <a:headEnd/>
                <a:tailEnd/>
              </a:ln>
              <a:extLst/>
            </p:spPr>
            <p:txBody>
              <a:bodyPr/>
              <a:lstStyle/>
              <a:p>
                <a:pPr eaLnBrk="1" fontAlgn="auto" hangingPunct="1">
                  <a:spcBef>
                    <a:spcPts val="0"/>
                  </a:spcBef>
                  <a:spcAft>
                    <a:spcPts val="0"/>
                  </a:spcAft>
                  <a:defRPr/>
                </a:pPr>
                <a:endParaRPr lang="en-US" dirty="0">
                  <a:latin typeface="+mn-lt"/>
                </a:endParaRPr>
              </a:p>
            </p:txBody>
          </p:sp>
          <p:sp>
            <p:nvSpPr>
              <p:cNvPr id="48" name="Freeform 159">
                <a:extLst>
                  <a:ext uri="{FF2B5EF4-FFF2-40B4-BE49-F238E27FC236}">
                    <a16:creationId xmlns:a16="http://schemas.microsoft.com/office/drawing/2014/main" id="{FEFFD0C9-5B02-425B-A466-52E458FDDD1A}"/>
                  </a:ext>
                </a:extLst>
              </p:cNvPr>
              <p:cNvSpPr>
                <a:spLocks noEditPoints="1"/>
              </p:cNvSpPr>
              <p:nvPr/>
            </p:nvSpPr>
            <p:spPr bwMode="auto">
              <a:xfrm>
                <a:off x="9155465" y="4372601"/>
                <a:ext cx="119901" cy="101360"/>
              </a:xfrm>
              <a:custGeom>
                <a:avLst/>
                <a:gdLst>
                  <a:gd name="T0" fmla="*/ 13 w 63"/>
                  <a:gd name="T1" fmla="*/ 53 h 53"/>
                  <a:gd name="T2" fmla="*/ 10 w 63"/>
                  <a:gd name="T3" fmla="*/ 50 h 53"/>
                  <a:gd name="T4" fmla="*/ 20 w 63"/>
                  <a:gd name="T5" fmla="*/ 11 h 53"/>
                  <a:gd name="T6" fmla="*/ 44 w 63"/>
                  <a:gd name="T7" fmla="*/ 0 h 53"/>
                  <a:gd name="T8" fmla="*/ 60 w 63"/>
                  <a:gd name="T9" fmla="*/ 10 h 53"/>
                  <a:gd name="T10" fmla="*/ 63 w 63"/>
                  <a:gd name="T11" fmla="*/ 14 h 53"/>
                  <a:gd name="T12" fmla="*/ 59 w 63"/>
                  <a:gd name="T13" fmla="*/ 15 h 53"/>
                  <a:gd name="T14" fmla="*/ 15 w 63"/>
                  <a:gd name="T15" fmla="*/ 49 h 53"/>
                  <a:gd name="T16" fmla="*/ 13 w 63"/>
                  <a:gd name="T17" fmla="*/ 53 h 53"/>
                  <a:gd name="T18" fmla="*/ 44 w 63"/>
                  <a:gd name="T19" fmla="*/ 6 h 53"/>
                  <a:gd name="T20" fmla="*/ 24 w 63"/>
                  <a:gd name="T21" fmla="*/ 16 h 53"/>
                  <a:gd name="T22" fmla="*/ 13 w 63"/>
                  <a:gd name="T23" fmla="*/ 42 h 53"/>
                  <a:gd name="T24" fmla="*/ 53 w 63"/>
                  <a:gd name="T25" fmla="*/ 11 h 53"/>
                  <a:gd name="T26" fmla="*/ 44 w 63"/>
                  <a:gd name="T27"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53">
                    <a:moveTo>
                      <a:pt x="13" y="53"/>
                    </a:moveTo>
                    <a:cubicBezTo>
                      <a:pt x="10" y="50"/>
                      <a:pt x="10" y="50"/>
                      <a:pt x="10" y="50"/>
                    </a:cubicBezTo>
                    <a:cubicBezTo>
                      <a:pt x="2" y="38"/>
                      <a:pt x="0" y="27"/>
                      <a:pt x="20" y="11"/>
                    </a:cubicBezTo>
                    <a:cubicBezTo>
                      <a:pt x="30" y="4"/>
                      <a:pt x="37" y="0"/>
                      <a:pt x="44" y="0"/>
                    </a:cubicBezTo>
                    <a:cubicBezTo>
                      <a:pt x="51" y="0"/>
                      <a:pt x="56" y="5"/>
                      <a:pt x="60" y="10"/>
                    </a:cubicBezTo>
                    <a:cubicBezTo>
                      <a:pt x="63" y="14"/>
                      <a:pt x="63" y="14"/>
                      <a:pt x="63" y="14"/>
                    </a:cubicBezTo>
                    <a:cubicBezTo>
                      <a:pt x="59" y="15"/>
                      <a:pt x="59" y="15"/>
                      <a:pt x="59" y="15"/>
                    </a:cubicBezTo>
                    <a:cubicBezTo>
                      <a:pt x="41" y="21"/>
                      <a:pt x="26" y="33"/>
                      <a:pt x="15" y="49"/>
                    </a:cubicBezTo>
                    <a:lnTo>
                      <a:pt x="13" y="53"/>
                    </a:lnTo>
                    <a:close/>
                    <a:moveTo>
                      <a:pt x="44" y="6"/>
                    </a:moveTo>
                    <a:cubicBezTo>
                      <a:pt x="39" y="6"/>
                      <a:pt x="32" y="9"/>
                      <a:pt x="24" y="16"/>
                    </a:cubicBezTo>
                    <a:cubicBezTo>
                      <a:pt x="8" y="29"/>
                      <a:pt x="9" y="36"/>
                      <a:pt x="13" y="42"/>
                    </a:cubicBezTo>
                    <a:cubicBezTo>
                      <a:pt x="23" y="28"/>
                      <a:pt x="37" y="17"/>
                      <a:pt x="53" y="11"/>
                    </a:cubicBezTo>
                    <a:cubicBezTo>
                      <a:pt x="50" y="8"/>
                      <a:pt x="47" y="6"/>
                      <a:pt x="44" y="6"/>
                    </a:cubicBezTo>
                    <a:close/>
                  </a:path>
                </a:pathLst>
              </a:custGeom>
              <a:grpFill/>
              <a:ln w="6350">
                <a:solidFill>
                  <a:schemeClr val="tx1"/>
                </a:solidFill>
                <a:round/>
                <a:headEnd/>
                <a:tailEnd/>
              </a:ln>
              <a:extLst/>
            </p:spPr>
            <p:txBody>
              <a:bodyPr/>
              <a:lstStyle/>
              <a:p>
                <a:pPr eaLnBrk="1" fontAlgn="auto" hangingPunct="1">
                  <a:spcBef>
                    <a:spcPts val="0"/>
                  </a:spcBef>
                  <a:spcAft>
                    <a:spcPts val="0"/>
                  </a:spcAft>
                  <a:defRPr/>
                </a:pPr>
                <a:endParaRPr lang="en-US" dirty="0">
                  <a:latin typeface="+mn-lt"/>
                </a:endParaRPr>
              </a:p>
            </p:txBody>
          </p:sp>
          <p:sp>
            <p:nvSpPr>
              <p:cNvPr id="49" name="Freeform 160">
                <a:extLst>
                  <a:ext uri="{FF2B5EF4-FFF2-40B4-BE49-F238E27FC236}">
                    <a16:creationId xmlns:a16="http://schemas.microsoft.com/office/drawing/2014/main" id="{6473D043-28E1-435C-A0EB-1B87812C54AA}"/>
                  </a:ext>
                </a:extLst>
              </p:cNvPr>
              <p:cNvSpPr>
                <a:spLocks/>
              </p:cNvSpPr>
              <p:nvPr/>
            </p:nvSpPr>
            <p:spPr bwMode="auto">
              <a:xfrm>
                <a:off x="9196256" y="4671737"/>
                <a:ext cx="43263" cy="44500"/>
              </a:xfrm>
              <a:custGeom>
                <a:avLst/>
                <a:gdLst>
                  <a:gd name="T0" fmla="*/ 6 w 35"/>
                  <a:gd name="T1" fmla="*/ 36 h 36"/>
                  <a:gd name="T2" fmla="*/ 0 w 35"/>
                  <a:gd name="T3" fmla="*/ 30 h 36"/>
                  <a:gd name="T4" fmla="*/ 29 w 35"/>
                  <a:gd name="T5" fmla="*/ 0 h 36"/>
                  <a:gd name="T6" fmla="*/ 35 w 35"/>
                  <a:gd name="T7" fmla="*/ 8 h 36"/>
                  <a:gd name="T8" fmla="*/ 6 w 35"/>
                  <a:gd name="T9" fmla="*/ 36 h 36"/>
                </a:gdLst>
                <a:ahLst/>
                <a:cxnLst>
                  <a:cxn ang="0">
                    <a:pos x="T0" y="T1"/>
                  </a:cxn>
                  <a:cxn ang="0">
                    <a:pos x="T2" y="T3"/>
                  </a:cxn>
                  <a:cxn ang="0">
                    <a:pos x="T4" y="T5"/>
                  </a:cxn>
                  <a:cxn ang="0">
                    <a:pos x="T6" y="T7"/>
                  </a:cxn>
                  <a:cxn ang="0">
                    <a:pos x="T8" y="T9"/>
                  </a:cxn>
                </a:cxnLst>
                <a:rect l="0" t="0" r="r" b="b"/>
                <a:pathLst>
                  <a:path w="35" h="36">
                    <a:moveTo>
                      <a:pt x="6" y="36"/>
                    </a:moveTo>
                    <a:lnTo>
                      <a:pt x="0" y="30"/>
                    </a:lnTo>
                    <a:lnTo>
                      <a:pt x="29" y="0"/>
                    </a:lnTo>
                    <a:lnTo>
                      <a:pt x="35" y="8"/>
                    </a:lnTo>
                    <a:lnTo>
                      <a:pt x="6" y="36"/>
                    </a:lnTo>
                    <a:close/>
                  </a:path>
                </a:pathLst>
              </a:custGeom>
              <a:grpFill/>
              <a:ln w="6350">
                <a:solidFill>
                  <a:schemeClr val="tx1"/>
                </a:solidFill>
                <a:round/>
                <a:headEnd/>
                <a:tailEnd/>
              </a:ln>
              <a:extLst/>
            </p:spPr>
            <p:txBody>
              <a:bodyPr/>
              <a:lstStyle/>
              <a:p>
                <a:pPr eaLnBrk="1" fontAlgn="auto" hangingPunct="1">
                  <a:spcBef>
                    <a:spcPts val="0"/>
                  </a:spcBef>
                  <a:spcAft>
                    <a:spcPts val="0"/>
                  </a:spcAft>
                  <a:defRPr/>
                </a:pPr>
                <a:endParaRPr lang="en-US" dirty="0">
                  <a:latin typeface="+mn-lt"/>
                </a:endParaRPr>
              </a:p>
            </p:txBody>
          </p:sp>
          <p:sp>
            <p:nvSpPr>
              <p:cNvPr id="50" name="Freeform 161">
                <a:extLst>
                  <a:ext uri="{FF2B5EF4-FFF2-40B4-BE49-F238E27FC236}">
                    <a16:creationId xmlns:a16="http://schemas.microsoft.com/office/drawing/2014/main" id="{75DE641E-F64A-4A42-8BDF-F61276A87FA7}"/>
                  </a:ext>
                </a:extLst>
              </p:cNvPr>
              <p:cNvSpPr>
                <a:spLocks/>
              </p:cNvSpPr>
              <p:nvPr/>
            </p:nvSpPr>
            <p:spPr bwMode="auto">
              <a:xfrm>
                <a:off x="9413809" y="4671737"/>
                <a:ext cx="45736" cy="45736"/>
              </a:xfrm>
              <a:custGeom>
                <a:avLst/>
                <a:gdLst>
                  <a:gd name="T0" fmla="*/ 29 w 37"/>
                  <a:gd name="T1" fmla="*/ 37 h 37"/>
                  <a:gd name="T2" fmla="*/ 0 w 37"/>
                  <a:gd name="T3" fmla="*/ 8 h 37"/>
                  <a:gd name="T4" fmla="*/ 6 w 37"/>
                  <a:gd name="T5" fmla="*/ 0 h 37"/>
                  <a:gd name="T6" fmla="*/ 37 w 37"/>
                  <a:gd name="T7" fmla="*/ 31 h 37"/>
                  <a:gd name="T8" fmla="*/ 29 w 37"/>
                  <a:gd name="T9" fmla="*/ 37 h 37"/>
                </a:gdLst>
                <a:ahLst/>
                <a:cxnLst>
                  <a:cxn ang="0">
                    <a:pos x="T0" y="T1"/>
                  </a:cxn>
                  <a:cxn ang="0">
                    <a:pos x="T2" y="T3"/>
                  </a:cxn>
                  <a:cxn ang="0">
                    <a:pos x="T4" y="T5"/>
                  </a:cxn>
                  <a:cxn ang="0">
                    <a:pos x="T6" y="T7"/>
                  </a:cxn>
                  <a:cxn ang="0">
                    <a:pos x="T8" y="T9"/>
                  </a:cxn>
                </a:cxnLst>
                <a:rect l="0" t="0" r="r" b="b"/>
                <a:pathLst>
                  <a:path w="37" h="37">
                    <a:moveTo>
                      <a:pt x="29" y="37"/>
                    </a:moveTo>
                    <a:lnTo>
                      <a:pt x="0" y="8"/>
                    </a:lnTo>
                    <a:lnTo>
                      <a:pt x="6" y="0"/>
                    </a:lnTo>
                    <a:lnTo>
                      <a:pt x="37" y="31"/>
                    </a:lnTo>
                    <a:lnTo>
                      <a:pt x="29" y="37"/>
                    </a:lnTo>
                    <a:close/>
                  </a:path>
                </a:pathLst>
              </a:custGeom>
              <a:grpFill/>
              <a:ln w="6350">
                <a:solidFill>
                  <a:schemeClr val="tx1"/>
                </a:solidFill>
                <a:round/>
                <a:headEnd/>
                <a:tailEnd/>
              </a:ln>
              <a:extLst/>
            </p:spPr>
            <p:txBody>
              <a:bodyPr/>
              <a:lstStyle/>
              <a:p>
                <a:pPr eaLnBrk="1" fontAlgn="auto" hangingPunct="1">
                  <a:spcBef>
                    <a:spcPts val="0"/>
                  </a:spcBef>
                  <a:spcAft>
                    <a:spcPts val="0"/>
                  </a:spcAft>
                  <a:defRPr/>
                </a:pPr>
                <a:endParaRPr lang="en-US" dirty="0">
                  <a:latin typeface="+mn-lt"/>
                </a:endParaRPr>
              </a:p>
            </p:txBody>
          </p:sp>
          <p:sp>
            <p:nvSpPr>
              <p:cNvPr id="51" name="Freeform 162">
                <a:extLst>
                  <a:ext uri="{FF2B5EF4-FFF2-40B4-BE49-F238E27FC236}">
                    <a16:creationId xmlns:a16="http://schemas.microsoft.com/office/drawing/2014/main" id="{893761D4-3EB3-4B41-9D51-60FFF3ABA1F5}"/>
                  </a:ext>
                </a:extLst>
              </p:cNvPr>
              <p:cNvSpPr>
                <a:spLocks noEditPoints="1"/>
              </p:cNvSpPr>
              <p:nvPr/>
            </p:nvSpPr>
            <p:spPr bwMode="auto">
              <a:xfrm>
                <a:off x="9167826" y="4397323"/>
                <a:ext cx="320149" cy="320149"/>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6 h 168"/>
                  <a:gd name="T12" fmla="*/ 6 w 168"/>
                  <a:gd name="T13" fmla="*/ 84 h 168"/>
                  <a:gd name="T14" fmla="*/ 84 w 168"/>
                  <a:gd name="T15" fmla="*/ 162 h 168"/>
                  <a:gd name="T16" fmla="*/ 162 w 168"/>
                  <a:gd name="T17" fmla="*/ 84 h 168"/>
                  <a:gd name="T18" fmla="*/ 84 w 168"/>
                  <a:gd name="T19" fmla="*/ 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1"/>
                      <a:pt x="0" y="84"/>
                    </a:cubicBezTo>
                    <a:cubicBezTo>
                      <a:pt x="0" y="38"/>
                      <a:pt x="38" y="0"/>
                      <a:pt x="84" y="0"/>
                    </a:cubicBezTo>
                    <a:cubicBezTo>
                      <a:pt x="130" y="0"/>
                      <a:pt x="168" y="38"/>
                      <a:pt x="168" y="84"/>
                    </a:cubicBezTo>
                    <a:cubicBezTo>
                      <a:pt x="168" y="131"/>
                      <a:pt x="130" y="168"/>
                      <a:pt x="84" y="168"/>
                    </a:cubicBezTo>
                    <a:close/>
                    <a:moveTo>
                      <a:pt x="84" y="6"/>
                    </a:moveTo>
                    <a:cubicBezTo>
                      <a:pt x="41" y="6"/>
                      <a:pt x="6" y="41"/>
                      <a:pt x="6" y="84"/>
                    </a:cubicBezTo>
                    <a:cubicBezTo>
                      <a:pt x="6" y="127"/>
                      <a:pt x="41" y="162"/>
                      <a:pt x="84" y="162"/>
                    </a:cubicBezTo>
                    <a:cubicBezTo>
                      <a:pt x="127" y="162"/>
                      <a:pt x="162" y="127"/>
                      <a:pt x="162" y="84"/>
                    </a:cubicBezTo>
                    <a:cubicBezTo>
                      <a:pt x="162" y="41"/>
                      <a:pt x="127" y="6"/>
                      <a:pt x="84" y="6"/>
                    </a:cubicBezTo>
                    <a:close/>
                  </a:path>
                </a:pathLst>
              </a:custGeom>
              <a:grpFill/>
              <a:ln w="6350">
                <a:solidFill>
                  <a:schemeClr val="tx1"/>
                </a:solidFill>
                <a:round/>
                <a:headEnd/>
                <a:tailEnd/>
              </a:ln>
              <a:extLst/>
            </p:spPr>
            <p:txBody>
              <a:bodyPr/>
              <a:lstStyle/>
              <a:p>
                <a:pPr eaLnBrk="1" fontAlgn="auto" hangingPunct="1">
                  <a:spcBef>
                    <a:spcPts val="0"/>
                  </a:spcBef>
                  <a:spcAft>
                    <a:spcPts val="0"/>
                  </a:spcAft>
                  <a:defRPr/>
                </a:pPr>
                <a:endParaRPr lang="en-US" dirty="0">
                  <a:latin typeface="+mn-lt"/>
                </a:endParaRPr>
              </a:p>
            </p:txBody>
          </p:sp>
          <p:sp>
            <p:nvSpPr>
              <p:cNvPr id="52" name="Freeform 163">
                <a:extLst>
                  <a:ext uri="{FF2B5EF4-FFF2-40B4-BE49-F238E27FC236}">
                    <a16:creationId xmlns:a16="http://schemas.microsoft.com/office/drawing/2014/main" id="{6D7BA2D0-32F1-40AE-BCF7-0031E808F400}"/>
                  </a:ext>
                </a:extLst>
              </p:cNvPr>
              <p:cNvSpPr>
                <a:spLocks/>
              </p:cNvSpPr>
              <p:nvPr/>
            </p:nvSpPr>
            <p:spPr bwMode="auto">
              <a:xfrm>
                <a:off x="9234575" y="4446767"/>
                <a:ext cx="100124" cy="126082"/>
              </a:xfrm>
              <a:custGeom>
                <a:avLst/>
                <a:gdLst>
                  <a:gd name="T0" fmla="*/ 81 w 81"/>
                  <a:gd name="T1" fmla="*/ 102 h 102"/>
                  <a:gd name="T2" fmla="*/ 0 w 81"/>
                  <a:gd name="T3" fmla="*/ 102 h 102"/>
                  <a:gd name="T4" fmla="*/ 0 w 81"/>
                  <a:gd name="T5" fmla="*/ 93 h 102"/>
                  <a:gd name="T6" fmla="*/ 72 w 81"/>
                  <a:gd name="T7" fmla="*/ 93 h 102"/>
                  <a:gd name="T8" fmla="*/ 72 w 81"/>
                  <a:gd name="T9" fmla="*/ 0 h 102"/>
                  <a:gd name="T10" fmla="*/ 81 w 81"/>
                  <a:gd name="T11" fmla="*/ 0 h 102"/>
                  <a:gd name="T12" fmla="*/ 81 w 81"/>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81" h="102">
                    <a:moveTo>
                      <a:pt x="81" y="102"/>
                    </a:moveTo>
                    <a:lnTo>
                      <a:pt x="0" y="102"/>
                    </a:lnTo>
                    <a:lnTo>
                      <a:pt x="0" y="93"/>
                    </a:lnTo>
                    <a:lnTo>
                      <a:pt x="72" y="93"/>
                    </a:lnTo>
                    <a:lnTo>
                      <a:pt x="72" y="0"/>
                    </a:lnTo>
                    <a:lnTo>
                      <a:pt x="81" y="0"/>
                    </a:lnTo>
                    <a:lnTo>
                      <a:pt x="81" y="102"/>
                    </a:lnTo>
                    <a:close/>
                  </a:path>
                </a:pathLst>
              </a:custGeom>
              <a:grpFill/>
              <a:ln w="6350">
                <a:solidFill>
                  <a:schemeClr val="tx1"/>
                </a:solidFill>
                <a:round/>
                <a:headEnd/>
                <a:tailEnd/>
              </a:ln>
              <a:extLst/>
            </p:spPr>
            <p:txBody>
              <a:bodyPr/>
              <a:lstStyle/>
              <a:p>
                <a:pPr eaLnBrk="1" fontAlgn="auto" hangingPunct="1">
                  <a:spcBef>
                    <a:spcPts val="0"/>
                  </a:spcBef>
                  <a:spcAft>
                    <a:spcPts val="0"/>
                  </a:spcAft>
                  <a:defRPr/>
                </a:pPr>
                <a:endParaRPr lang="en-US" dirty="0">
                  <a:latin typeface="+mn-lt"/>
                </a:endParaRPr>
              </a:p>
            </p:txBody>
          </p:sp>
        </p:grpSp>
      </p:grpSp>
      <p:grpSp>
        <p:nvGrpSpPr>
          <p:cNvPr id="31" name="Group 30" descr="search icon">
            <a:extLst>
              <a:ext uri="{FF2B5EF4-FFF2-40B4-BE49-F238E27FC236}">
                <a16:creationId xmlns:a16="http://schemas.microsoft.com/office/drawing/2014/main" id="{C5F28D29-D0F3-4DAC-898B-07FE8DA57557}"/>
              </a:ext>
            </a:extLst>
          </p:cNvPr>
          <p:cNvGrpSpPr/>
          <p:nvPr/>
        </p:nvGrpSpPr>
        <p:grpSpPr>
          <a:xfrm>
            <a:off x="744537" y="3975887"/>
            <a:ext cx="823913" cy="823912"/>
            <a:chOff x="744537" y="3975887"/>
            <a:chExt cx="823913" cy="823912"/>
          </a:xfrm>
        </p:grpSpPr>
        <p:sp>
          <p:nvSpPr>
            <p:cNvPr id="54" name="Oval 68">
              <a:extLst>
                <a:ext uri="{FF2B5EF4-FFF2-40B4-BE49-F238E27FC236}">
                  <a16:creationId xmlns:a16="http://schemas.microsoft.com/office/drawing/2014/main" id="{33B80E49-94B9-44A5-A4BD-A0094115A8DB}"/>
                </a:ext>
                <a:ext uri="{C183D7F6-B498-43B3-948B-1728B52AA6E4}">
                  <adec:decorative xmlns:adec="http://schemas.microsoft.com/office/drawing/2017/decorative" val="1"/>
                </a:ext>
              </a:extLst>
            </p:cNvPr>
            <p:cNvSpPr>
              <a:spLocks noChangeArrowheads="1"/>
            </p:cNvSpPr>
            <p:nvPr/>
          </p:nvSpPr>
          <p:spPr bwMode="auto">
            <a:xfrm>
              <a:off x="744537" y="3975887"/>
              <a:ext cx="823913" cy="823912"/>
            </a:xfrm>
            <a:prstGeom prst="ellipse">
              <a:avLst/>
            </a:prstGeom>
            <a:solidFill>
              <a:srgbClr val="FFFFFF">
                <a:alpha val="20000"/>
              </a:srgbClr>
            </a:solidFill>
            <a:ln w="57150">
              <a:noFill/>
              <a:round/>
              <a:headEnd/>
              <a:tailEnd/>
            </a:ln>
            <a:extLst/>
          </p:spPr>
          <p:txBody>
            <a:bodyPr/>
            <a:lstStyle/>
            <a:p>
              <a:pPr eaLnBrk="1" fontAlgn="auto" hangingPunct="1">
                <a:spcBef>
                  <a:spcPts val="0"/>
                </a:spcBef>
                <a:spcAft>
                  <a:spcPts val="0"/>
                </a:spcAft>
                <a:defRPr/>
              </a:pPr>
              <a:endParaRPr lang="en-US" dirty="0">
                <a:latin typeface="+mn-lt"/>
              </a:endParaRPr>
            </a:p>
          </p:txBody>
        </p:sp>
        <p:grpSp>
          <p:nvGrpSpPr>
            <p:cNvPr id="55" name="Group 54" descr="Unlock">
              <a:extLst>
                <a:ext uri="{FF2B5EF4-FFF2-40B4-BE49-F238E27FC236}">
                  <a16:creationId xmlns:a16="http://schemas.microsoft.com/office/drawing/2014/main" id="{B8F32770-F420-458B-B3DB-2F0E99DD574F}"/>
                </a:ext>
              </a:extLst>
            </p:cNvPr>
            <p:cNvGrpSpPr/>
            <p:nvPr/>
          </p:nvGrpSpPr>
          <p:grpSpPr bwMode="auto">
            <a:xfrm>
              <a:off x="993177" y="4210484"/>
              <a:ext cx="360941" cy="337455"/>
              <a:chOff x="6955211" y="4365185"/>
              <a:chExt cx="360941" cy="337455"/>
            </a:xfrm>
            <a:solidFill>
              <a:schemeClr val="tx1"/>
            </a:solidFill>
          </p:grpSpPr>
          <p:sp>
            <p:nvSpPr>
              <p:cNvPr id="56" name="Freeform 188">
                <a:extLst>
                  <a:ext uri="{FF2B5EF4-FFF2-40B4-BE49-F238E27FC236}">
                    <a16:creationId xmlns:a16="http://schemas.microsoft.com/office/drawing/2014/main" id="{8076EF42-2725-44C4-9A27-D75D71B8FE46}"/>
                  </a:ext>
                </a:extLst>
              </p:cNvPr>
              <p:cNvSpPr>
                <a:spLocks/>
              </p:cNvSpPr>
              <p:nvPr/>
            </p:nvSpPr>
            <p:spPr bwMode="auto">
              <a:xfrm>
                <a:off x="6955211" y="4365185"/>
                <a:ext cx="337455" cy="337455"/>
              </a:xfrm>
              <a:custGeom>
                <a:avLst/>
                <a:gdLst>
                  <a:gd name="T0" fmla="*/ 88 w 177"/>
                  <a:gd name="T1" fmla="*/ 177 h 177"/>
                  <a:gd name="T2" fmla="*/ 26 w 177"/>
                  <a:gd name="T3" fmla="*/ 151 h 177"/>
                  <a:gd name="T4" fmla="*/ 0 w 177"/>
                  <a:gd name="T5" fmla="*/ 89 h 177"/>
                  <a:gd name="T6" fmla="*/ 26 w 177"/>
                  <a:gd name="T7" fmla="*/ 27 h 177"/>
                  <a:gd name="T8" fmla="*/ 88 w 177"/>
                  <a:gd name="T9" fmla="*/ 0 h 177"/>
                  <a:gd name="T10" fmla="*/ 88 w 177"/>
                  <a:gd name="T11" fmla="*/ 0 h 177"/>
                  <a:gd name="T12" fmla="*/ 177 w 177"/>
                  <a:gd name="T13" fmla="*/ 88 h 177"/>
                  <a:gd name="T14" fmla="*/ 171 w 177"/>
                  <a:gd name="T15" fmla="*/ 88 h 177"/>
                  <a:gd name="T16" fmla="*/ 88 w 177"/>
                  <a:gd name="T17" fmla="*/ 6 h 177"/>
                  <a:gd name="T18" fmla="*/ 88 w 177"/>
                  <a:gd name="T19" fmla="*/ 6 h 177"/>
                  <a:gd name="T20" fmla="*/ 30 w 177"/>
                  <a:gd name="T21" fmla="*/ 31 h 177"/>
                  <a:gd name="T22" fmla="*/ 6 w 177"/>
                  <a:gd name="T23" fmla="*/ 89 h 177"/>
                  <a:gd name="T24" fmla="*/ 31 w 177"/>
                  <a:gd name="T25" fmla="*/ 147 h 177"/>
                  <a:gd name="T26" fmla="*/ 88 w 177"/>
                  <a:gd name="T27" fmla="*/ 171 h 177"/>
                  <a:gd name="T28" fmla="*/ 89 w 177"/>
                  <a:gd name="T29" fmla="*/ 171 h 177"/>
                  <a:gd name="T30" fmla="*/ 155 w 177"/>
                  <a:gd name="T31" fmla="*/ 136 h 177"/>
                  <a:gd name="T32" fmla="*/ 160 w 177"/>
                  <a:gd name="T33" fmla="*/ 140 h 177"/>
                  <a:gd name="T34" fmla="*/ 89 w 177"/>
                  <a:gd name="T35" fmla="*/ 177 h 177"/>
                  <a:gd name="T36" fmla="*/ 88 w 177"/>
                  <a:gd name="T37"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 h="177">
                    <a:moveTo>
                      <a:pt x="88" y="177"/>
                    </a:moveTo>
                    <a:cubicBezTo>
                      <a:pt x="65" y="177"/>
                      <a:pt x="43" y="168"/>
                      <a:pt x="26" y="151"/>
                    </a:cubicBezTo>
                    <a:cubicBezTo>
                      <a:pt x="10" y="135"/>
                      <a:pt x="0" y="113"/>
                      <a:pt x="0" y="89"/>
                    </a:cubicBezTo>
                    <a:cubicBezTo>
                      <a:pt x="0" y="66"/>
                      <a:pt x="9" y="43"/>
                      <a:pt x="26" y="27"/>
                    </a:cubicBezTo>
                    <a:cubicBezTo>
                      <a:pt x="42" y="10"/>
                      <a:pt x="64" y="1"/>
                      <a:pt x="88" y="0"/>
                    </a:cubicBezTo>
                    <a:cubicBezTo>
                      <a:pt x="88" y="0"/>
                      <a:pt x="88" y="0"/>
                      <a:pt x="88" y="0"/>
                    </a:cubicBezTo>
                    <a:cubicBezTo>
                      <a:pt x="137" y="0"/>
                      <a:pt x="176" y="40"/>
                      <a:pt x="177" y="88"/>
                    </a:cubicBezTo>
                    <a:cubicBezTo>
                      <a:pt x="171" y="88"/>
                      <a:pt x="171" y="88"/>
                      <a:pt x="171" y="88"/>
                    </a:cubicBezTo>
                    <a:cubicBezTo>
                      <a:pt x="170" y="43"/>
                      <a:pt x="133" y="6"/>
                      <a:pt x="88" y="6"/>
                    </a:cubicBezTo>
                    <a:cubicBezTo>
                      <a:pt x="88" y="6"/>
                      <a:pt x="88" y="6"/>
                      <a:pt x="88" y="6"/>
                    </a:cubicBezTo>
                    <a:cubicBezTo>
                      <a:pt x="66" y="7"/>
                      <a:pt x="45" y="15"/>
                      <a:pt x="30" y="31"/>
                    </a:cubicBezTo>
                    <a:cubicBezTo>
                      <a:pt x="14" y="46"/>
                      <a:pt x="6" y="67"/>
                      <a:pt x="6" y="89"/>
                    </a:cubicBezTo>
                    <a:cubicBezTo>
                      <a:pt x="6" y="111"/>
                      <a:pt x="15" y="132"/>
                      <a:pt x="31" y="147"/>
                    </a:cubicBezTo>
                    <a:cubicBezTo>
                      <a:pt x="46" y="162"/>
                      <a:pt x="67" y="171"/>
                      <a:pt x="88" y="171"/>
                    </a:cubicBezTo>
                    <a:cubicBezTo>
                      <a:pt x="88" y="171"/>
                      <a:pt x="89" y="171"/>
                      <a:pt x="89" y="171"/>
                    </a:cubicBezTo>
                    <a:cubicBezTo>
                      <a:pt x="115" y="171"/>
                      <a:pt x="140" y="158"/>
                      <a:pt x="155" y="136"/>
                    </a:cubicBezTo>
                    <a:cubicBezTo>
                      <a:pt x="160" y="140"/>
                      <a:pt x="160" y="140"/>
                      <a:pt x="160" y="140"/>
                    </a:cubicBezTo>
                    <a:cubicBezTo>
                      <a:pt x="144" y="163"/>
                      <a:pt x="117" y="177"/>
                      <a:pt x="89" y="177"/>
                    </a:cubicBezTo>
                    <a:cubicBezTo>
                      <a:pt x="89" y="177"/>
                      <a:pt x="89" y="177"/>
                      <a:pt x="88" y="177"/>
                    </a:cubicBezTo>
                    <a:close/>
                  </a:path>
                </a:pathLst>
              </a:custGeom>
              <a:grpFill/>
              <a:ln w="9525">
                <a:solidFill>
                  <a:schemeClr val="tx1"/>
                </a:solidFill>
                <a:round/>
                <a:headEnd/>
                <a:tailEnd/>
              </a:ln>
              <a:extLst/>
            </p:spPr>
            <p:txBody>
              <a:bodyPr/>
              <a:lstStyle/>
              <a:p>
                <a:pPr eaLnBrk="1" fontAlgn="auto" hangingPunct="1">
                  <a:spcBef>
                    <a:spcPts val="0"/>
                  </a:spcBef>
                  <a:spcAft>
                    <a:spcPts val="0"/>
                  </a:spcAft>
                  <a:defRPr/>
                </a:pPr>
                <a:endParaRPr lang="en-US" dirty="0">
                  <a:latin typeface="+mn-lt"/>
                </a:endParaRPr>
              </a:p>
            </p:txBody>
          </p:sp>
          <p:sp>
            <p:nvSpPr>
              <p:cNvPr id="57" name="Freeform 189">
                <a:extLst>
                  <a:ext uri="{FF2B5EF4-FFF2-40B4-BE49-F238E27FC236}">
                    <a16:creationId xmlns:a16="http://schemas.microsoft.com/office/drawing/2014/main" id="{863AA144-B903-4860-8562-D39B36E850A4}"/>
                  </a:ext>
                </a:extLst>
              </p:cNvPr>
              <p:cNvSpPr>
                <a:spLocks/>
              </p:cNvSpPr>
              <p:nvPr/>
            </p:nvSpPr>
            <p:spPr bwMode="auto">
              <a:xfrm>
                <a:off x="7241986" y="4491267"/>
                <a:ext cx="74166" cy="66749"/>
              </a:xfrm>
              <a:custGeom>
                <a:avLst/>
                <a:gdLst>
                  <a:gd name="T0" fmla="*/ 0 w 60"/>
                  <a:gd name="T1" fmla="*/ 0 h 54"/>
                  <a:gd name="T2" fmla="*/ 31 w 60"/>
                  <a:gd name="T3" fmla="*/ 54 h 54"/>
                  <a:gd name="T4" fmla="*/ 60 w 60"/>
                  <a:gd name="T5" fmla="*/ 0 h 54"/>
                  <a:gd name="T6" fmla="*/ 0 w 60"/>
                  <a:gd name="T7" fmla="*/ 0 h 54"/>
                </a:gdLst>
                <a:ahLst/>
                <a:cxnLst>
                  <a:cxn ang="0">
                    <a:pos x="T0" y="T1"/>
                  </a:cxn>
                  <a:cxn ang="0">
                    <a:pos x="T2" y="T3"/>
                  </a:cxn>
                  <a:cxn ang="0">
                    <a:pos x="T4" y="T5"/>
                  </a:cxn>
                  <a:cxn ang="0">
                    <a:pos x="T6" y="T7"/>
                  </a:cxn>
                </a:cxnLst>
                <a:rect l="0" t="0" r="r" b="b"/>
                <a:pathLst>
                  <a:path w="60" h="54">
                    <a:moveTo>
                      <a:pt x="0" y="0"/>
                    </a:moveTo>
                    <a:lnTo>
                      <a:pt x="31" y="54"/>
                    </a:lnTo>
                    <a:lnTo>
                      <a:pt x="60" y="0"/>
                    </a:lnTo>
                    <a:lnTo>
                      <a:pt x="0" y="0"/>
                    </a:lnTo>
                    <a:close/>
                  </a:path>
                </a:pathLst>
              </a:custGeom>
              <a:grpFill/>
              <a:ln w="9525">
                <a:solidFill>
                  <a:schemeClr val="tx1"/>
                </a:solidFill>
                <a:round/>
                <a:headEnd/>
                <a:tailEnd/>
              </a:ln>
              <a:extLst/>
            </p:spPr>
            <p:txBody>
              <a:bodyPr/>
              <a:lstStyle/>
              <a:p>
                <a:pPr eaLnBrk="1" fontAlgn="auto" hangingPunct="1">
                  <a:spcBef>
                    <a:spcPts val="0"/>
                  </a:spcBef>
                  <a:spcAft>
                    <a:spcPts val="0"/>
                  </a:spcAft>
                  <a:defRPr/>
                </a:pPr>
                <a:endParaRPr lang="en-US" dirty="0">
                  <a:latin typeface="+mn-lt"/>
                </a:endParaRPr>
              </a:p>
            </p:txBody>
          </p:sp>
          <p:sp>
            <p:nvSpPr>
              <p:cNvPr id="58" name="Freeform 190">
                <a:extLst>
                  <a:ext uri="{FF2B5EF4-FFF2-40B4-BE49-F238E27FC236}">
                    <a16:creationId xmlns:a16="http://schemas.microsoft.com/office/drawing/2014/main" id="{AAEE0046-41AB-419B-B2B6-6DF3CEF0E606}"/>
                  </a:ext>
                </a:extLst>
              </p:cNvPr>
              <p:cNvSpPr>
                <a:spLocks noEditPoints="1"/>
              </p:cNvSpPr>
              <p:nvPr/>
            </p:nvSpPr>
            <p:spPr bwMode="auto">
              <a:xfrm>
                <a:off x="7077585" y="4452947"/>
                <a:ext cx="91471" cy="76638"/>
              </a:xfrm>
              <a:custGeom>
                <a:avLst/>
                <a:gdLst>
                  <a:gd name="T0" fmla="*/ 1 w 48"/>
                  <a:gd name="T1" fmla="*/ 40 h 40"/>
                  <a:gd name="T2" fmla="*/ 0 w 48"/>
                  <a:gd name="T3" fmla="*/ 24 h 40"/>
                  <a:gd name="T4" fmla="*/ 24 w 48"/>
                  <a:gd name="T5" fmla="*/ 0 h 40"/>
                  <a:gd name="T6" fmla="*/ 48 w 48"/>
                  <a:gd name="T7" fmla="*/ 23 h 40"/>
                  <a:gd name="T8" fmla="*/ 48 w 48"/>
                  <a:gd name="T9" fmla="*/ 40 h 40"/>
                  <a:gd name="T10" fmla="*/ 1 w 48"/>
                  <a:gd name="T11" fmla="*/ 40 h 40"/>
                  <a:gd name="T12" fmla="*/ 24 w 48"/>
                  <a:gd name="T13" fmla="*/ 6 h 40"/>
                  <a:gd name="T14" fmla="*/ 6 w 48"/>
                  <a:gd name="T15" fmla="*/ 24 h 40"/>
                  <a:gd name="T16" fmla="*/ 7 w 48"/>
                  <a:gd name="T17" fmla="*/ 34 h 40"/>
                  <a:gd name="T18" fmla="*/ 42 w 48"/>
                  <a:gd name="T19" fmla="*/ 34 h 40"/>
                  <a:gd name="T20" fmla="*/ 42 w 48"/>
                  <a:gd name="T21" fmla="*/ 23 h 40"/>
                  <a:gd name="T22" fmla="*/ 24 w 48"/>
                  <a:gd name="T23"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40">
                    <a:moveTo>
                      <a:pt x="1" y="40"/>
                    </a:moveTo>
                    <a:cubicBezTo>
                      <a:pt x="0" y="24"/>
                      <a:pt x="0" y="24"/>
                      <a:pt x="0" y="24"/>
                    </a:cubicBezTo>
                    <a:cubicBezTo>
                      <a:pt x="0" y="11"/>
                      <a:pt x="11" y="0"/>
                      <a:pt x="24" y="0"/>
                    </a:cubicBezTo>
                    <a:cubicBezTo>
                      <a:pt x="37" y="0"/>
                      <a:pt x="48" y="10"/>
                      <a:pt x="48" y="23"/>
                    </a:cubicBezTo>
                    <a:cubicBezTo>
                      <a:pt x="48" y="40"/>
                      <a:pt x="48" y="40"/>
                      <a:pt x="48" y="40"/>
                    </a:cubicBezTo>
                    <a:lnTo>
                      <a:pt x="1" y="40"/>
                    </a:lnTo>
                    <a:close/>
                    <a:moveTo>
                      <a:pt x="24" y="6"/>
                    </a:moveTo>
                    <a:cubicBezTo>
                      <a:pt x="14" y="6"/>
                      <a:pt x="6" y="14"/>
                      <a:pt x="6" y="24"/>
                    </a:cubicBezTo>
                    <a:cubicBezTo>
                      <a:pt x="7" y="34"/>
                      <a:pt x="7" y="34"/>
                      <a:pt x="7" y="34"/>
                    </a:cubicBezTo>
                    <a:cubicBezTo>
                      <a:pt x="42" y="34"/>
                      <a:pt x="42" y="34"/>
                      <a:pt x="42" y="34"/>
                    </a:cubicBezTo>
                    <a:cubicBezTo>
                      <a:pt x="42" y="23"/>
                      <a:pt x="42" y="23"/>
                      <a:pt x="42" y="23"/>
                    </a:cubicBezTo>
                    <a:cubicBezTo>
                      <a:pt x="42" y="14"/>
                      <a:pt x="34" y="6"/>
                      <a:pt x="24" y="6"/>
                    </a:cubicBezTo>
                    <a:close/>
                  </a:path>
                </a:pathLst>
              </a:custGeom>
              <a:grpFill/>
              <a:ln w="9525">
                <a:solidFill>
                  <a:schemeClr val="tx1"/>
                </a:solidFill>
                <a:round/>
                <a:headEnd/>
                <a:tailEnd/>
              </a:ln>
              <a:extLst/>
            </p:spPr>
            <p:txBody>
              <a:bodyPr/>
              <a:lstStyle/>
              <a:p>
                <a:pPr eaLnBrk="1" fontAlgn="auto" hangingPunct="1">
                  <a:spcBef>
                    <a:spcPts val="0"/>
                  </a:spcBef>
                  <a:spcAft>
                    <a:spcPts val="0"/>
                  </a:spcAft>
                  <a:defRPr/>
                </a:pPr>
                <a:endParaRPr lang="en-US" dirty="0">
                  <a:latin typeface="+mn-lt"/>
                </a:endParaRPr>
              </a:p>
            </p:txBody>
          </p:sp>
          <p:sp>
            <p:nvSpPr>
              <p:cNvPr id="59" name="Freeform 191">
                <a:extLst>
                  <a:ext uri="{FF2B5EF4-FFF2-40B4-BE49-F238E27FC236}">
                    <a16:creationId xmlns:a16="http://schemas.microsoft.com/office/drawing/2014/main" id="{A2CBED4E-8F3F-4F26-A152-681AEC9D0F8F}"/>
                  </a:ext>
                </a:extLst>
              </p:cNvPr>
              <p:cNvSpPr>
                <a:spLocks noEditPoints="1"/>
              </p:cNvSpPr>
              <p:nvPr/>
            </p:nvSpPr>
            <p:spPr bwMode="auto">
              <a:xfrm>
                <a:off x="7059043" y="4517225"/>
                <a:ext cx="131026" cy="100124"/>
              </a:xfrm>
              <a:custGeom>
                <a:avLst/>
                <a:gdLst>
                  <a:gd name="T0" fmla="*/ 5 w 69"/>
                  <a:gd name="T1" fmla="*/ 52 h 52"/>
                  <a:gd name="T2" fmla="*/ 5 w 69"/>
                  <a:gd name="T3" fmla="*/ 52 h 52"/>
                  <a:gd name="T4" fmla="*/ 1 w 69"/>
                  <a:gd name="T5" fmla="*/ 47 h 52"/>
                  <a:gd name="T6" fmla="*/ 0 w 69"/>
                  <a:gd name="T7" fmla="*/ 4 h 52"/>
                  <a:gd name="T8" fmla="*/ 5 w 69"/>
                  <a:gd name="T9" fmla="*/ 0 h 52"/>
                  <a:gd name="T10" fmla="*/ 64 w 69"/>
                  <a:gd name="T11" fmla="*/ 0 h 52"/>
                  <a:gd name="T12" fmla="*/ 68 w 69"/>
                  <a:gd name="T13" fmla="*/ 4 h 52"/>
                  <a:gd name="T14" fmla="*/ 69 w 69"/>
                  <a:gd name="T15" fmla="*/ 47 h 52"/>
                  <a:gd name="T16" fmla="*/ 67 w 69"/>
                  <a:gd name="T17" fmla="*/ 50 h 52"/>
                  <a:gd name="T18" fmla="*/ 64 w 69"/>
                  <a:gd name="T19" fmla="*/ 51 h 52"/>
                  <a:gd name="T20" fmla="*/ 5 w 69"/>
                  <a:gd name="T21" fmla="*/ 52 h 52"/>
                  <a:gd name="T22" fmla="*/ 6 w 69"/>
                  <a:gd name="T23" fmla="*/ 6 h 52"/>
                  <a:gd name="T24" fmla="*/ 7 w 69"/>
                  <a:gd name="T25" fmla="*/ 46 h 52"/>
                  <a:gd name="T26" fmla="*/ 62 w 69"/>
                  <a:gd name="T27" fmla="*/ 45 h 52"/>
                  <a:gd name="T28" fmla="*/ 62 w 69"/>
                  <a:gd name="T29" fmla="*/ 6 h 52"/>
                  <a:gd name="T30" fmla="*/ 6 w 69"/>
                  <a:gd name="T31" fmla="*/ 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52">
                    <a:moveTo>
                      <a:pt x="5" y="52"/>
                    </a:moveTo>
                    <a:cubicBezTo>
                      <a:pt x="5" y="52"/>
                      <a:pt x="5" y="52"/>
                      <a:pt x="5" y="52"/>
                    </a:cubicBezTo>
                    <a:cubicBezTo>
                      <a:pt x="3" y="52"/>
                      <a:pt x="1" y="50"/>
                      <a:pt x="1" y="47"/>
                    </a:cubicBezTo>
                    <a:cubicBezTo>
                      <a:pt x="0" y="4"/>
                      <a:pt x="0" y="4"/>
                      <a:pt x="0" y="4"/>
                    </a:cubicBezTo>
                    <a:cubicBezTo>
                      <a:pt x="0" y="2"/>
                      <a:pt x="2" y="0"/>
                      <a:pt x="5" y="0"/>
                    </a:cubicBezTo>
                    <a:cubicBezTo>
                      <a:pt x="64" y="0"/>
                      <a:pt x="64" y="0"/>
                      <a:pt x="64" y="0"/>
                    </a:cubicBezTo>
                    <a:cubicBezTo>
                      <a:pt x="66" y="0"/>
                      <a:pt x="68" y="2"/>
                      <a:pt x="68" y="4"/>
                    </a:cubicBezTo>
                    <a:cubicBezTo>
                      <a:pt x="69" y="47"/>
                      <a:pt x="69" y="47"/>
                      <a:pt x="69" y="47"/>
                    </a:cubicBezTo>
                    <a:cubicBezTo>
                      <a:pt x="69" y="48"/>
                      <a:pt x="68" y="49"/>
                      <a:pt x="67" y="50"/>
                    </a:cubicBezTo>
                    <a:cubicBezTo>
                      <a:pt x="66" y="51"/>
                      <a:pt x="65" y="51"/>
                      <a:pt x="64" y="51"/>
                    </a:cubicBezTo>
                    <a:lnTo>
                      <a:pt x="5" y="52"/>
                    </a:lnTo>
                    <a:close/>
                    <a:moveTo>
                      <a:pt x="6" y="6"/>
                    </a:moveTo>
                    <a:cubicBezTo>
                      <a:pt x="7" y="46"/>
                      <a:pt x="7" y="46"/>
                      <a:pt x="7" y="46"/>
                    </a:cubicBezTo>
                    <a:cubicBezTo>
                      <a:pt x="62" y="45"/>
                      <a:pt x="62" y="45"/>
                      <a:pt x="62" y="45"/>
                    </a:cubicBezTo>
                    <a:cubicBezTo>
                      <a:pt x="62" y="6"/>
                      <a:pt x="62" y="6"/>
                      <a:pt x="62" y="6"/>
                    </a:cubicBezTo>
                    <a:lnTo>
                      <a:pt x="6" y="6"/>
                    </a:lnTo>
                    <a:close/>
                  </a:path>
                </a:pathLst>
              </a:custGeom>
              <a:grpFill/>
              <a:ln w="9525">
                <a:solidFill>
                  <a:schemeClr val="tx1"/>
                </a:solidFill>
                <a:round/>
                <a:headEnd/>
                <a:tailEnd/>
              </a:ln>
              <a:extLst/>
            </p:spPr>
            <p:txBody>
              <a:bodyPr/>
              <a:lstStyle/>
              <a:p>
                <a:pPr eaLnBrk="1" fontAlgn="auto" hangingPunct="1">
                  <a:spcBef>
                    <a:spcPts val="0"/>
                  </a:spcBef>
                  <a:spcAft>
                    <a:spcPts val="0"/>
                  </a:spcAft>
                  <a:defRPr/>
                </a:pPr>
                <a:endParaRPr lang="en-US" dirty="0">
                  <a:latin typeface="+mn-lt"/>
                </a:endParaRPr>
              </a:p>
            </p:txBody>
          </p:sp>
        </p:grpSp>
      </p:grpSp>
      <p:grpSp>
        <p:nvGrpSpPr>
          <p:cNvPr id="32" name="Group 31" descr="tools icon">
            <a:extLst>
              <a:ext uri="{FF2B5EF4-FFF2-40B4-BE49-F238E27FC236}">
                <a16:creationId xmlns:a16="http://schemas.microsoft.com/office/drawing/2014/main" id="{414B2C39-D63F-4B23-93E4-C6CB8A1A931B}"/>
              </a:ext>
            </a:extLst>
          </p:cNvPr>
          <p:cNvGrpSpPr/>
          <p:nvPr/>
        </p:nvGrpSpPr>
        <p:grpSpPr>
          <a:xfrm>
            <a:off x="816078" y="2194750"/>
            <a:ext cx="823913" cy="823912"/>
            <a:chOff x="712787" y="4945850"/>
            <a:chExt cx="823913" cy="823912"/>
          </a:xfrm>
        </p:grpSpPr>
        <p:sp>
          <p:nvSpPr>
            <p:cNvPr id="61" name="Oval 68">
              <a:extLst>
                <a:ext uri="{FF2B5EF4-FFF2-40B4-BE49-F238E27FC236}">
                  <a16:creationId xmlns:a16="http://schemas.microsoft.com/office/drawing/2014/main" id="{5A6D6A35-6EA5-47A3-BA38-66294A59DC40}"/>
                </a:ext>
                <a:ext uri="{C183D7F6-B498-43B3-948B-1728B52AA6E4}">
                  <adec:decorative xmlns:adec="http://schemas.microsoft.com/office/drawing/2017/decorative" val="1"/>
                </a:ext>
              </a:extLst>
            </p:cNvPr>
            <p:cNvSpPr>
              <a:spLocks noChangeArrowheads="1"/>
            </p:cNvSpPr>
            <p:nvPr/>
          </p:nvSpPr>
          <p:spPr bwMode="auto">
            <a:xfrm>
              <a:off x="712787" y="4945850"/>
              <a:ext cx="823913" cy="823912"/>
            </a:xfrm>
            <a:prstGeom prst="ellipse">
              <a:avLst/>
            </a:prstGeom>
            <a:solidFill>
              <a:srgbClr val="FFFFFF">
                <a:alpha val="20000"/>
              </a:srgbClr>
            </a:solidFill>
            <a:ln w="57150">
              <a:noFill/>
              <a:round/>
              <a:headEnd/>
              <a:tailEnd/>
            </a:ln>
            <a:extLst/>
          </p:spPr>
          <p:txBody>
            <a:bodyPr/>
            <a:lstStyle/>
            <a:p>
              <a:pPr eaLnBrk="1" fontAlgn="auto" hangingPunct="1">
                <a:spcBef>
                  <a:spcPts val="0"/>
                </a:spcBef>
                <a:spcAft>
                  <a:spcPts val="0"/>
                </a:spcAft>
                <a:defRPr/>
              </a:pPr>
              <a:endParaRPr lang="en-US" dirty="0">
                <a:latin typeface="+mn-lt"/>
              </a:endParaRPr>
            </a:p>
          </p:txBody>
        </p:sp>
        <p:grpSp>
          <p:nvGrpSpPr>
            <p:cNvPr id="62" name="Group 61" descr="Mechanics">
              <a:extLst>
                <a:ext uri="{FF2B5EF4-FFF2-40B4-BE49-F238E27FC236}">
                  <a16:creationId xmlns:a16="http://schemas.microsoft.com/office/drawing/2014/main" id="{12D9414F-F708-4FC6-9001-3B87C1156DFE}"/>
                </a:ext>
              </a:extLst>
            </p:cNvPr>
            <p:cNvGrpSpPr/>
            <p:nvPr/>
          </p:nvGrpSpPr>
          <p:grpSpPr bwMode="auto">
            <a:xfrm>
              <a:off x="925100" y="5165733"/>
              <a:ext cx="396009" cy="395994"/>
              <a:chOff x="5508973" y="3649485"/>
              <a:chExt cx="331281" cy="323852"/>
            </a:xfrm>
            <a:solidFill>
              <a:schemeClr val="tx1"/>
            </a:solidFill>
          </p:grpSpPr>
          <p:sp>
            <p:nvSpPr>
              <p:cNvPr id="63" name="Freeform 129">
                <a:extLst>
                  <a:ext uri="{FF2B5EF4-FFF2-40B4-BE49-F238E27FC236}">
                    <a16:creationId xmlns:a16="http://schemas.microsoft.com/office/drawing/2014/main" id="{0DBAC07A-2E12-4423-A7AC-B5AAE8B2C03D}"/>
                  </a:ext>
                </a:extLst>
              </p:cNvPr>
              <p:cNvSpPr>
                <a:spLocks noEditPoints="1"/>
              </p:cNvSpPr>
              <p:nvPr/>
            </p:nvSpPr>
            <p:spPr bwMode="auto">
              <a:xfrm>
                <a:off x="5678325" y="3828714"/>
                <a:ext cx="161929" cy="144623"/>
              </a:xfrm>
              <a:custGeom>
                <a:avLst/>
                <a:gdLst>
                  <a:gd name="T0" fmla="*/ 60 w 85"/>
                  <a:gd name="T1" fmla="*/ 76 h 76"/>
                  <a:gd name="T2" fmla="*/ 60 w 85"/>
                  <a:gd name="T3" fmla="*/ 76 h 76"/>
                  <a:gd name="T4" fmla="*/ 52 w 85"/>
                  <a:gd name="T5" fmla="*/ 73 h 76"/>
                  <a:gd name="T6" fmla="*/ 0 w 85"/>
                  <a:gd name="T7" fmla="*/ 22 h 76"/>
                  <a:gd name="T8" fmla="*/ 13 w 85"/>
                  <a:gd name="T9" fmla="*/ 9 h 76"/>
                  <a:gd name="T10" fmla="*/ 30 w 85"/>
                  <a:gd name="T11" fmla="*/ 1 h 76"/>
                  <a:gd name="T12" fmla="*/ 33 w 85"/>
                  <a:gd name="T13" fmla="*/ 0 h 76"/>
                  <a:gd name="T14" fmla="*/ 79 w 85"/>
                  <a:gd name="T15" fmla="*/ 46 h 76"/>
                  <a:gd name="T16" fmla="*/ 74 w 85"/>
                  <a:gd name="T17" fmla="*/ 69 h 76"/>
                  <a:gd name="T18" fmla="*/ 60 w 85"/>
                  <a:gd name="T19" fmla="*/ 76 h 76"/>
                  <a:gd name="T20" fmla="*/ 58 w 85"/>
                  <a:gd name="T21" fmla="*/ 68 h 76"/>
                  <a:gd name="T22" fmla="*/ 60 w 85"/>
                  <a:gd name="T23" fmla="*/ 68 h 76"/>
                  <a:gd name="T24" fmla="*/ 68 w 85"/>
                  <a:gd name="T25" fmla="*/ 63 h 76"/>
                  <a:gd name="T26" fmla="*/ 73 w 85"/>
                  <a:gd name="T27" fmla="*/ 52 h 76"/>
                  <a:gd name="T28" fmla="*/ 30 w 85"/>
                  <a:gd name="T29" fmla="*/ 9 h 76"/>
                  <a:gd name="T30" fmla="*/ 18 w 85"/>
                  <a:gd name="T31" fmla="*/ 14 h 76"/>
                  <a:gd name="T32" fmla="*/ 11 w 85"/>
                  <a:gd name="T33" fmla="*/ 21 h 76"/>
                  <a:gd name="T34" fmla="*/ 58 w 85"/>
                  <a:gd name="T35" fmla="*/ 68 h 76"/>
                  <a:gd name="T36" fmla="*/ 58 w 85"/>
                  <a:gd name="T37"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76">
                    <a:moveTo>
                      <a:pt x="60" y="76"/>
                    </a:moveTo>
                    <a:cubicBezTo>
                      <a:pt x="60" y="76"/>
                      <a:pt x="60" y="76"/>
                      <a:pt x="60" y="76"/>
                    </a:cubicBezTo>
                    <a:cubicBezTo>
                      <a:pt x="55" y="76"/>
                      <a:pt x="52" y="74"/>
                      <a:pt x="52" y="73"/>
                    </a:cubicBezTo>
                    <a:cubicBezTo>
                      <a:pt x="0" y="22"/>
                      <a:pt x="0" y="22"/>
                      <a:pt x="0" y="22"/>
                    </a:cubicBezTo>
                    <a:cubicBezTo>
                      <a:pt x="13" y="9"/>
                      <a:pt x="13" y="9"/>
                      <a:pt x="13" y="9"/>
                    </a:cubicBezTo>
                    <a:cubicBezTo>
                      <a:pt x="14" y="8"/>
                      <a:pt x="17" y="5"/>
                      <a:pt x="30" y="1"/>
                    </a:cubicBezTo>
                    <a:cubicBezTo>
                      <a:pt x="33" y="0"/>
                      <a:pt x="33" y="0"/>
                      <a:pt x="33" y="0"/>
                    </a:cubicBezTo>
                    <a:cubicBezTo>
                      <a:pt x="79" y="46"/>
                      <a:pt x="79" y="46"/>
                      <a:pt x="79" y="46"/>
                    </a:cubicBezTo>
                    <a:cubicBezTo>
                      <a:pt x="82" y="49"/>
                      <a:pt x="85" y="58"/>
                      <a:pt x="74" y="69"/>
                    </a:cubicBezTo>
                    <a:cubicBezTo>
                      <a:pt x="69" y="74"/>
                      <a:pt x="64" y="76"/>
                      <a:pt x="60" y="76"/>
                    </a:cubicBezTo>
                    <a:close/>
                    <a:moveTo>
                      <a:pt x="58" y="68"/>
                    </a:moveTo>
                    <a:cubicBezTo>
                      <a:pt x="58" y="68"/>
                      <a:pt x="58" y="68"/>
                      <a:pt x="60" y="68"/>
                    </a:cubicBezTo>
                    <a:cubicBezTo>
                      <a:pt x="62" y="68"/>
                      <a:pt x="65" y="66"/>
                      <a:pt x="68" y="63"/>
                    </a:cubicBezTo>
                    <a:cubicBezTo>
                      <a:pt x="76" y="56"/>
                      <a:pt x="73" y="52"/>
                      <a:pt x="73" y="52"/>
                    </a:cubicBezTo>
                    <a:cubicBezTo>
                      <a:pt x="30" y="9"/>
                      <a:pt x="30" y="9"/>
                      <a:pt x="30" y="9"/>
                    </a:cubicBezTo>
                    <a:cubicBezTo>
                      <a:pt x="21" y="12"/>
                      <a:pt x="19" y="14"/>
                      <a:pt x="18" y="14"/>
                    </a:cubicBezTo>
                    <a:cubicBezTo>
                      <a:pt x="11" y="21"/>
                      <a:pt x="11" y="21"/>
                      <a:pt x="11" y="21"/>
                    </a:cubicBezTo>
                    <a:cubicBezTo>
                      <a:pt x="58" y="68"/>
                      <a:pt x="58" y="68"/>
                      <a:pt x="58" y="68"/>
                    </a:cubicBezTo>
                    <a:cubicBezTo>
                      <a:pt x="58" y="68"/>
                      <a:pt x="58" y="68"/>
                      <a:pt x="58" y="68"/>
                    </a:cubicBezTo>
                    <a:close/>
                  </a:path>
                </a:pathLst>
              </a:custGeom>
              <a:grpFill/>
              <a:ln w="3175">
                <a:solidFill>
                  <a:schemeClr val="tx1"/>
                </a:solidFill>
                <a:round/>
                <a:headEnd/>
                <a:tailEnd/>
              </a:ln>
              <a:extLst/>
            </p:spPr>
            <p:txBody>
              <a:bodyPr/>
              <a:lstStyle/>
              <a:p>
                <a:pPr eaLnBrk="1" fontAlgn="auto" hangingPunct="1">
                  <a:spcBef>
                    <a:spcPts val="0"/>
                  </a:spcBef>
                  <a:spcAft>
                    <a:spcPts val="0"/>
                  </a:spcAft>
                  <a:defRPr/>
                </a:pPr>
                <a:endParaRPr lang="en-US" dirty="0">
                  <a:latin typeface="+mn-lt"/>
                </a:endParaRPr>
              </a:p>
            </p:txBody>
          </p:sp>
          <p:sp>
            <p:nvSpPr>
              <p:cNvPr id="64" name="Freeform 130">
                <a:extLst>
                  <a:ext uri="{FF2B5EF4-FFF2-40B4-BE49-F238E27FC236}">
                    <a16:creationId xmlns:a16="http://schemas.microsoft.com/office/drawing/2014/main" id="{99532D95-86F9-4992-A22A-F8F67CF908E0}"/>
                  </a:ext>
                </a:extLst>
              </p:cNvPr>
              <p:cNvSpPr>
                <a:spLocks noEditPoints="1"/>
              </p:cNvSpPr>
              <p:nvPr/>
            </p:nvSpPr>
            <p:spPr bwMode="auto">
              <a:xfrm>
                <a:off x="5508973" y="3649485"/>
                <a:ext cx="154512" cy="153276"/>
              </a:xfrm>
              <a:custGeom>
                <a:avLst/>
                <a:gdLst>
                  <a:gd name="T0" fmla="*/ 65 w 81"/>
                  <a:gd name="T1" fmla="*/ 80 h 80"/>
                  <a:gd name="T2" fmla="*/ 32 w 81"/>
                  <a:gd name="T3" fmla="*/ 47 h 80"/>
                  <a:gd name="T4" fmla="*/ 18 w 81"/>
                  <a:gd name="T5" fmla="*/ 41 h 80"/>
                  <a:gd name="T6" fmla="*/ 0 w 81"/>
                  <a:gd name="T7" fmla="*/ 15 h 80"/>
                  <a:gd name="T8" fmla="*/ 15 w 81"/>
                  <a:gd name="T9" fmla="*/ 0 h 80"/>
                  <a:gd name="T10" fmla="*/ 42 w 81"/>
                  <a:gd name="T11" fmla="*/ 17 h 80"/>
                  <a:gd name="T12" fmla="*/ 48 w 81"/>
                  <a:gd name="T13" fmla="*/ 31 h 80"/>
                  <a:gd name="T14" fmla="*/ 81 w 81"/>
                  <a:gd name="T15" fmla="*/ 64 h 80"/>
                  <a:gd name="T16" fmla="*/ 79 w 81"/>
                  <a:gd name="T17" fmla="*/ 67 h 80"/>
                  <a:gd name="T18" fmla="*/ 74 w 81"/>
                  <a:gd name="T19" fmla="*/ 72 h 80"/>
                  <a:gd name="T20" fmla="*/ 74 w 81"/>
                  <a:gd name="T21" fmla="*/ 73 h 80"/>
                  <a:gd name="T22" fmla="*/ 65 w 81"/>
                  <a:gd name="T23" fmla="*/ 80 h 80"/>
                  <a:gd name="T24" fmla="*/ 23 w 81"/>
                  <a:gd name="T25" fmla="*/ 35 h 80"/>
                  <a:gd name="T26" fmla="*/ 36 w 81"/>
                  <a:gd name="T27" fmla="*/ 41 h 80"/>
                  <a:gd name="T28" fmla="*/ 65 w 81"/>
                  <a:gd name="T29" fmla="*/ 70 h 80"/>
                  <a:gd name="T30" fmla="*/ 69 w 81"/>
                  <a:gd name="T31" fmla="*/ 66 h 80"/>
                  <a:gd name="T32" fmla="*/ 70 w 81"/>
                  <a:gd name="T33" fmla="*/ 65 h 80"/>
                  <a:gd name="T34" fmla="*/ 41 w 81"/>
                  <a:gd name="T35" fmla="*/ 36 h 80"/>
                  <a:gd name="T36" fmla="*/ 35 w 81"/>
                  <a:gd name="T37" fmla="*/ 22 h 80"/>
                  <a:gd name="T38" fmla="*/ 16 w 81"/>
                  <a:gd name="T39" fmla="*/ 10 h 80"/>
                  <a:gd name="T40" fmla="*/ 11 w 81"/>
                  <a:gd name="T41" fmla="*/ 16 h 80"/>
                  <a:gd name="T42" fmla="*/ 23 w 81"/>
                  <a:gd name="T43" fmla="*/ 3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 h="80">
                    <a:moveTo>
                      <a:pt x="65" y="80"/>
                    </a:moveTo>
                    <a:cubicBezTo>
                      <a:pt x="32" y="47"/>
                      <a:pt x="32" y="47"/>
                      <a:pt x="32" y="47"/>
                    </a:cubicBezTo>
                    <a:cubicBezTo>
                      <a:pt x="18" y="41"/>
                      <a:pt x="18" y="41"/>
                      <a:pt x="18" y="41"/>
                    </a:cubicBezTo>
                    <a:cubicBezTo>
                      <a:pt x="0" y="15"/>
                      <a:pt x="0" y="15"/>
                      <a:pt x="0" y="15"/>
                    </a:cubicBezTo>
                    <a:cubicBezTo>
                      <a:pt x="15" y="0"/>
                      <a:pt x="15" y="0"/>
                      <a:pt x="15" y="0"/>
                    </a:cubicBezTo>
                    <a:cubicBezTo>
                      <a:pt x="42" y="17"/>
                      <a:pt x="42" y="17"/>
                      <a:pt x="42" y="17"/>
                    </a:cubicBezTo>
                    <a:cubicBezTo>
                      <a:pt x="48" y="31"/>
                      <a:pt x="48" y="31"/>
                      <a:pt x="48" y="31"/>
                    </a:cubicBezTo>
                    <a:cubicBezTo>
                      <a:pt x="81" y="64"/>
                      <a:pt x="81" y="64"/>
                      <a:pt x="81" y="64"/>
                    </a:cubicBezTo>
                    <a:cubicBezTo>
                      <a:pt x="79" y="67"/>
                      <a:pt x="79" y="67"/>
                      <a:pt x="79" y="67"/>
                    </a:cubicBezTo>
                    <a:cubicBezTo>
                      <a:pt x="77" y="69"/>
                      <a:pt x="76" y="71"/>
                      <a:pt x="74" y="72"/>
                    </a:cubicBezTo>
                    <a:cubicBezTo>
                      <a:pt x="74" y="73"/>
                      <a:pt x="74" y="73"/>
                      <a:pt x="74" y="73"/>
                    </a:cubicBezTo>
                    <a:lnTo>
                      <a:pt x="65" y="80"/>
                    </a:lnTo>
                    <a:close/>
                    <a:moveTo>
                      <a:pt x="23" y="35"/>
                    </a:moveTo>
                    <a:cubicBezTo>
                      <a:pt x="36" y="41"/>
                      <a:pt x="36" y="41"/>
                      <a:pt x="36" y="41"/>
                    </a:cubicBezTo>
                    <a:cubicBezTo>
                      <a:pt x="65" y="70"/>
                      <a:pt x="65" y="70"/>
                      <a:pt x="65" y="70"/>
                    </a:cubicBezTo>
                    <a:cubicBezTo>
                      <a:pt x="69" y="66"/>
                      <a:pt x="69" y="66"/>
                      <a:pt x="69" y="66"/>
                    </a:cubicBezTo>
                    <a:cubicBezTo>
                      <a:pt x="69" y="66"/>
                      <a:pt x="70" y="65"/>
                      <a:pt x="70" y="65"/>
                    </a:cubicBezTo>
                    <a:cubicBezTo>
                      <a:pt x="41" y="36"/>
                      <a:pt x="41" y="36"/>
                      <a:pt x="41" y="36"/>
                    </a:cubicBezTo>
                    <a:cubicBezTo>
                      <a:pt x="35" y="22"/>
                      <a:pt x="35" y="22"/>
                      <a:pt x="35" y="22"/>
                    </a:cubicBezTo>
                    <a:cubicBezTo>
                      <a:pt x="16" y="10"/>
                      <a:pt x="16" y="10"/>
                      <a:pt x="16" y="10"/>
                    </a:cubicBezTo>
                    <a:cubicBezTo>
                      <a:pt x="11" y="16"/>
                      <a:pt x="11" y="16"/>
                      <a:pt x="11" y="16"/>
                    </a:cubicBezTo>
                    <a:lnTo>
                      <a:pt x="23" y="35"/>
                    </a:lnTo>
                    <a:close/>
                  </a:path>
                </a:pathLst>
              </a:custGeom>
              <a:grpFill/>
              <a:ln w="3175">
                <a:solidFill>
                  <a:schemeClr val="tx1"/>
                </a:solidFill>
                <a:round/>
                <a:headEnd/>
                <a:tailEnd/>
              </a:ln>
              <a:extLst/>
            </p:spPr>
            <p:txBody>
              <a:bodyPr/>
              <a:lstStyle/>
              <a:p>
                <a:pPr eaLnBrk="1" fontAlgn="auto" hangingPunct="1">
                  <a:spcBef>
                    <a:spcPts val="0"/>
                  </a:spcBef>
                  <a:spcAft>
                    <a:spcPts val="0"/>
                  </a:spcAft>
                  <a:defRPr/>
                </a:pPr>
                <a:endParaRPr lang="en-US" dirty="0">
                  <a:latin typeface="+mn-lt"/>
                </a:endParaRPr>
              </a:p>
            </p:txBody>
          </p:sp>
          <p:sp>
            <p:nvSpPr>
              <p:cNvPr id="65" name="Freeform 131">
                <a:extLst>
                  <a:ext uri="{FF2B5EF4-FFF2-40B4-BE49-F238E27FC236}">
                    <a16:creationId xmlns:a16="http://schemas.microsoft.com/office/drawing/2014/main" id="{A4304E6A-0009-4C19-BB19-7A189DFFD02D}"/>
                  </a:ext>
                </a:extLst>
              </p:cNvPr>
              <p:cNvSpPr>
                <a:spLocks noEditPoints="1"/>
              </p:cNvSpPr>
              <p:nvPr/>
            </p:nvSpPr>
            <p:spPr bwMode="auto">
              <a:xfrm>
                <a:off x="5513916" y="3670497"/>
                <a:ext cx="302844" cy="286775"/>
              </a:xfrm>
              <a:custGeom>
                <a:avLst/>
                <a:gdLst>
                  <a:gd name="T0" fmla="*/ 127 w 159"/>
                  <a:gd name="T1" fmla="*/ 4 h 150"/>
                  <a:gd name="T2" fmla="*/ 140 w 159"/>
                  <a:gd name="T3" fmla="*/ 6 h 150"/>
                  <a:gd name="T4" fmla="*/ 123 w 159"/>
                  <a:gd name="T5" fmla="*/ 13 h 150"/>
                  <a:gd name="T6" fmla="*/ 121 w 159"/>
                  <a:gd name="T7" fmla="*/ 14 h 150"/>
                  <a:gd name="T8" fmla="*/ 121 w 159"/>
                  <a:gd name="T9" fmla="*/ 16 h 150"/>
                  <a:gd name="T10" fmla="*/ 120 w 159"/>
                  <a:gd name="T11" fmla="*/ 23 h 150"/>
                  <a:gd name="T12" fmla="*/ 120 w 159"/>
                  <a:gd name="T13" fmla="*/ 24 h 150"/>
                  <a:gd name="T14" fmla="*/ 120 w 159"/>
                  <a:gd name="T15" fmla="*/ 25 h 150"/>
                  <a:gd name="T16" fmla="*/ 126 w 159"/>
                  <a:gd name="T17" fmla="*/ 39 h 150"/>
                  <a:gd name="T18" fmla="*/ 128 w 159"/>
                  <a:gd name="T19" fmla="*/ 43 h 150"/>
                  <a:gd name="T20" fmla="*/ 131 w 159"/>
                  <a:gd name="T21" fmla="*/ 41 h 150"/>
                  <a:gd name="T22" fmla="*/ 152 w 159"/>
                  <a:gd name="T23" fmla="*/ 32 h 150"/>
                  <a:gd name="T24" fmla="*/ 135 w 159"/>
                  <a:gd name="T25" fmla="*/ 50 h 150"/>
                  <a:gd name="T26" fmla="*/ 132 w 159"/>
                  <a:gd name="T27" fmla="*/ 52 h 150"/>
                  <a:gd name="T28" fmla="*/ 133 w 159"/>
                  <a:gd name="T29" fmla="*/ 56 h 150"/>
                  <a:gd name="T30" fmla="*/ 138 w 159"/>
                  <a:gd name="T31" fmla="*/ 68 h 150"/>
                  <a:gd name="T32" fmla="*/ 90 w 159"/>
                  <a:gd name="T33" fmla="*/ 83 h 150"/>
                  <a:gd name="T34" fmla="*/ 33 w 159"/>
                  <a:gd name="T35" fmla="*/ 142 h 150"/>
                  <a:gd name="T36" fmla="*/ 23 w 159"/>
                  <a:gd name="T37" fmla="*/ 146 h 150"/>
                  <a:gd name="T38" fmla="*/ 15 w 159"/>
                  <a:gd name="T39" fmla="*/ 142 h 150"/>
                  <a:gd name="T40" fmla="*/ 15 w 159"/>
                  <a:gd name="T41" fmla="*/ 123 h 150"/>
                  <a:gd name="T42" fmla="*/ 80 w 159"/>
                  <a:gd name="T43" fmla="*/ 71 h 150"/>
                  <a:gd name="T44" fmla="*/ 80 w 159"/>
                  <a:gd name="T45" fmla="*/ 71 h 150"/>
                  <a:gd name="T46" fmla="*/ 80 w 159"/>
                  <a:gd name="T47" fmla="*/ 70 h 150"/>
                  <a:gd name="T48" fmla="*/ 102 w 159"/>
                  <a:gd name="T49" fmla="*/ 23 h 150"/>
                  <a:gd name="T50" fmla="*/ 104 w 159"/>
                  <a:gd name="T51" fmla="*/ 15 h 150"/>
                  <a:gd name="T52" fmla="*/ 121 w 159"/>
                  <a:gd name="T53" fmla="*/ 4 h 150"/>
                  <a:gd name="T54" fmla="*/ 122 w 159"/>
                  <a:gd name="T55" fmla="*/ 4 h 150"/>
                  <a:gd name="T56" fmla="*/ 127 w 159"/>
                  <a:gd name="T57" fmla="*/ 4 h 150"/>
                  <a:gd name="T58" fmla="*/ 127 w 159"/>
                  <a:gd name="T59" fmla="*/ 4 h 150"/>
                  <a:gd name="T60" fmla="*/ 24 w 159"/>
                  <a:gd name="T61" fmla="*/ 142 h 150"/>
                  <a:gd name="T62" fmla="*/ 31 w 159"/>
                  <a:gd name="T63" fmla="*/ 139 h 150"/>
                  <a:gd name="T64" fmla="*/ 31 w 159"/>
                  <a:gd name="T65" fmla="*/ 125 h 150"/>
                  <a:gd name="T66" fmla="*/ 24 w 159"/>
                  <a:gd name="T67" fmla="*/ 122 h 150"/>
                  <a:gd name="T68" fmla="*/ 17 w 159"/>
                  <a:gd name="T69" fmla="*/ 125 h 150"/>
                  <a:gd name="T70" fmla="*/ 17 w 159"/>
                  <a:gd name="T71" fmla="*/ 139 h 150"/>
                  <a:gd name="T72" fmla="*/ 24 w 159"/>
                  <a:gd name="T73" fmla="*/ 142 h 150"/>
                  <a:gd name="T74" fmla="*/ 127 w 159"/>
                  <a:gd name="T75" fmla="*/ 0 h 150"/>
                  <a:gd name="T76" fmla="*/ 121 w 159"/>
                  <a:gd name="T77" fmla="*/ 0 h 150"/>
                  <a:gd name="T78" fmla="*/ 100 w 159"/>
                  <a:gd name="T79" fmla="*/ 13 h 150"/>
                  <a:gd name="T80" fmla="*/ 77 w 159"/>
                  <a:gd name="T81" fmla="*/ 68 h 150"/>
                  <a:gd name="T82" fmla="*/ 12 w 159"/>
                  <a:gd name="T83" fmla="*/ 120 h 150"/>
                  <a:gd name="T84" fmla="*/ 12 w 159"/>
                  <a:gd name="T85" fmla="*/ 145 h 150"/>
                  <a:gd name="T86" fmla="*/ 23 w 159"/>
                  <a:gd name="T87" fmla="*/ 150 h 150"/>
                  <a:gd name="T88" fmla="*/ 36 w 159"/>
                  <a:gd name="T89" fmla="*/ 145 h 150"/>
                  <a:gd name="T90" fmla="*/ 93 w 159"/>
                  <a:gd name="T91" fmla="*/ 85 h 150"/>
                  <a:gd name="T92" fmla="*/ 144 w 159"/>
                  <a:gd name="T93" fmla="*/ 71 h 150"/>
                  <a:gd name="T94" fmla="*/ 137 w 159"/>
                  <a:gd name="T95" fmla="*/ 54 h 150"/>
                  <a:gd name="T96" fmla="*/ 159 w 159"/>
                  <a:gd name="T97" fmla="*/ 25 h 150"/>
                  <a:gd name="T98" fmla="*/ 130 w 159"/>
                  <a:gd name="T99" fmla="*/ 37 h 150"/>
                  <a:gd name="T100" fmla="*/ 124 w 159"/>
                  <a:gd name="T101" fmla="*/ 24 h 150"/>
                  <a:gd name="T102" fmla="*/ 125 w 159"/>
                  <a:gd name="T103" fmla="*/ 17 h 150"/>
                  <a:gd name="T104" fmla="*/ 149 w 159"/>
                  <a:gd name="T105" fmla="*/ 6 h 150"/>
                  <a:gd name="T106" fmla="*/ 127 w 159"/>
                  <a:gd name="T107" fmla="*/ 0 h 150"/>
                  <a:gd name="T108" fmla="*/ 24 w 159"/>
                  <a:gd name="T109" fmla="*/ 138 h 150"/>
                  <a:gd name="T110" fmla="*/ 20 w 159"/>
                  <a:gd name="T111" fmla="*/ 136 h 150"/>
                  <a:gd name="T112" fmla="*/ 20 w 159"/>
                  <a:gd name="T113" fmla="*/ 128 h 150"/>
                  <a:gd name="T114" fmla="*/ 24 w 159"/>
                  <a:gd name="T115" fmla="*/ 126 h 150"/>
                  <a:gd name="T116" fmla="*/ 29 w 159"/>
                  <a:gd name="T117" fmla="*/ 128 h 150"/>
                  <a:gd name="T118" fmla="*/ 29 w 159"/>
                  <a:gd name="T119" fmla="*/ 136 h 150"/>
                  <a:gd name="T120" fmla="*/ 24 w 159"/>
                  <a:gd name="T121" fmla="*/ 13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9" h="150">
                    <a:moveTo>
                      <a:pt x="127" y="4"/>
                    </a:moveTo>
                    <a:cubicBezTo>
                      <a:pt x="132" y="4"/>
                      <a:pt x="136" y="5"/>
                      <a:pt x="140" y="6"/>
                    </a:cubicBezTo>
                    <a:cubicBezTo>
                      <a:pt x="123" y="13"/>
                      <a:pt x="123" y="13"/>
                      <a:pt x="123" y="13"/>
                    </a:cubicBezTo>
                    <a:cubicBezTo>
                      <a:pt x="121" y="14"/>
                      <a:pt x="121" y="14"/>
                      <a:pt x="121" y="14"/>
                    </a:cubicBezTo>
                    <a:cubicBezTo>
                      <a:pt x="121" y="16"/>
                      <a:pt x="121" y="16"/>
                      <a:pt x="121" y="16"/>
                    </a:cubicBezTo>
                    <a:cubicBezTo>
                      <a:pt x="120" y="23"/>
                      <a:pt x="120" y="23"/>
                      <a:pt x="120" y="23"/>
                    </a:cubicBezTo>
                    <a:cubicBezTo>
                      <a:pt x="120" y="24"/>
                      <a:pt x="120" y="24"/>
                      <a:pt x="120" y="24"/>
                    </a:cubicBezTo>
                    <a:cubicBezTo>
                      <a:pt x="120" y="25"/>
                      <a:pt x="120" y="25"/>
                      <a:pt x="120" y="25"/>
                    </a:cubicBezTo>
                    <a:cubicBezTo>
                      <a:pt x="126" y="39"/>
                      <a:pt x="126" y="39"/>
                      <a:pt x="126" y="39"/>
                    </a:cubicBezTo>
                    <a:cubicBezTo>
                      <a:pt x="128" y="43"/>
                      <a:pt x="128" y="43"/>
                      <a:pt x="128" y="43"/>
                    </a:cubicBezTo>
                    <a:cubicBezTo>
                      <a:pt x="131" y="41"/>
                      <a:pt x="131" y="41"/>
                      <a:pt x="131" y="41"/>
                    </a:cubicBezTo>
                    <a:cubicBezTo>
                      <a:pt x="152" y="32"/>
                      <a:pt x="152" y="32"/>
                      <a:pt x="152" y="32"/>
                    </a:cubicBezTo>
                    <a:cubicBezTo>
                      <a:pt x="148" y="38"/>
                      <a:pt x="143" y="46"/>
                      <a:pt x="135" y="50"/>
                    </a:cubicBezTo>
                    <a:cubicBezTo>
                      <a:pt x="132" y="52"/>
                      <a:pt x="132" y="52"/>
                      <a:pt x="132" y="52"/>
                    </a:cubicBezTo>
                    <a:cubicBezTo>
                      <a:pt x="133" y="56"/>
                      <a:pt x="133" y="56"/>
                      <a:pt x="133" y="56"/>
                    </a:cubicBezTo>
                    <a:cubicBezTo>
                      <a:pt x="138" y="68"/>
                      <a:pt x="138" y="68"/>
                      <a:pt x="138" y="68"/>
                    </a:cubicBezTo>
                    <a:cubicBezTo>
                      <a:pt x="126" y="69"/>
                      <a:pt x="98" y="74"/>
                      <a:pt x="90" y="83"/>
                    </a:cubicBezTo>
                    <a:cubicBezTo>
                      <a:pt x="33" y="142"/>
                      <a:pt x="33" y="142"/>
                      <a:pt x="33" y="142"/>
                    </a:cubicBezTo>
                    <a:cubicBezTo>
                      <a:pt x="33" y="142"/>
                      <a:pt x="28" y="146"/>
                      <a:pt x="23" y="146"/>
                    </a:cubicBezTo>
                    <a:cubicBezTo>
                      <a:pt x="20" y="146"/>
                      <a:pt x="17" y="144"/>
                      <a:pt x="15" y="142"/>
                    </a:cubicBezTo>
                    <a:cubicBezTo>
                      <a:pt x="7" y="134"/>
                      <a:pt x="13" y="125"/>
                      <a:pt x="15" y="123"/>
                    </a:cubicBezTo>
                    <a:cubicBezTo>
                      <a:pt x="80" y="71"/>
                      <a:pt x="80" y="71"/>
                      <a:pt x="80" y="71"/>
                    </a:cubicBezTo>
                    <a:cubicBezTo>
                      <a:pt x="80" y="71"/>
                      <a:pt x="80" y="71"/>
                      <a:pt x="80" y="71"/>
                    </a:cubicBezTo>
                    <a:cubicBezTo>
                      <a:pt x="80" y="70"/>
                      <a:pt x="80" y="70"/>
                      <a:pt x="80" y="70"/>
                    </a:cubicBezTo>
                    <a:cubicBezTo>
                      <a:pt x="93" y="58"/>
                      <a:pt x="98" y="36"/>
                      <a:pt x="102" y="23"/>
                    </a:cubicBezTo>
                    <a:cubicBezTo>
                      <a:pt x="103" y="19"/>
                      <a:pt x="103" y="17"/>
                      <a:pt x="104" y="15"/>
                    </a:cubicBezTo>
                    <a:cubicBezTo>
                      <a:pt x="106" y="7"/>
                      <a:pt x="107" y="7"/>
                      <a:pt x="121" y="4"/>
                    </a:cubicBezTo>
                    <a:cubicBezTo>
                      <a:pt x="122" y="4"/>
                      <a:pt x="122" y="4"/>
                      <a:pt x="122" y="4"/>
                    </a:cubicBezTo>
                    <a:cubicBezTo>
                      <a:pt x="124" y="4"/>
                      <a:pt x="125" y="4"/>
                      <a:pt x="127" y="4"/>
                    </a:cubicBezTo>
                    <a:cubicBezTo>
                      <a:pt x="127" y="4"/>
                      <a:pt x="127" y="4"/>
                      <a:pt x="127" y="4"/>
                    </a:cubicBezTo>
                    <a:moveTo>
                      <a:pt x="24" y="142"/>
                    </a:moveTo>
                    <a:cubicBezTo>
                      <a:pt x="27" y="142"/>
                      <a:pt x="30" y="141"/>
                      <a:pt x="31" y="139"/>
                    </a:cubicBezTo>
                    <a:cubicBezTo>
                      <a:pt x="35" y="135"/>
                      <a:pt x="35" y="129"/>
                      <a:pt x="31" y="125"/>
                    </a:cubicBezTo>
                    <a:cubicBezTo>
                      <a:pt x="30" y="123"/>
                      <a:pt x="27" y="122"/>
                      <a:pt x="24" y="122"/>
                    </a:cubicBezTo>
                    <a:cubicBezTo>
                      <a:pt x="22" y="122"/>
                      <a:pt x="19" y="123"/>
                      <a:pt x="17" y="125"/>
                    </a:cubicBezTo>
                    <a:cubicBezTo>
                      <a:pt x="13" y="129"/>
                      <a:pt x="13" y="135"/>
                      <a:pt x="17" y="139"/>
                    </a:cubicBezTo>
                    <a:cubicBezTo>
                      <a:pt x="19" y="141"/>
                      <a:pt x="22" y="142"/>
                      <a:pt x="24" y="142"/>
                    </a:cubicBezTo>
                    <a:moveTo>
                      <a:pt x="127" y="0"/>
                    </a:moveTo>
                    <a:cubicBezTo>
                      <a:pt x="125" y="0"/>
                      <a:pt x="123" y="0"/>
                      <a:pt x="121" y="0"/>
                    </a:cubicBezTo>
                    <a:cubicBezTo>
                      <a:pt x="106" y="3"/>
                      <a:pt x="103" y="4"/>
                      <a:pt x="100" y="13"/>
                    </a:cubicBezTo>
                    <a:cubicBezTo>
                      <a:pt x="97" y="23"/>
                      <a:pt x="93" y="53"/>
                      <a:pt x="77" y="68"/>
                    </a:cubicBezTo>
                    <a:cubicBezTo>
                      <a:pt x="12" y="120"/>
                      <a:pt x="12" y="120"/>
                      <a:pt x="12" y="120"/>
                    </a:cubicBezTo>
                    <a:cubicBezTo>
                      <a:pt x="12" y="120"/>
                      <a:pt x="0" y="133"/>
                      <a:pt x="12" y="145"/>
                    </a:cubicBezTo>
                    <a:cubicBezTo>
                      <a:pt x="16" y="148"/>
                      <a:pt x="20" y="150"/>
                      <a:pt x="23" y="150"/>
                    </a:cubicBezTo>
                    <a:cubicBezTo>
                      <a:pt x="30" y="150"/>
                      <a:pt x="36" y="145"/>
                      <a:pt x="36" y="145"/>
                    </a:cubicBezTo>
                    <a:cubicBezTo>
                      <a:pt x="93" y="85"/>
                      <a:pt x="93" y="85"/>
                      <a:pt x="93" y="85"/>
                    </a:cubicBezTo>
                    <a:cubicBezTo>
                      <a:pt x="102" y="76"/>
                      <a:pt x="144" y="71"/>
                      <a:pt x="144" y="71"/>
                    </a:cubicBezTo>
                    <a:cubicBezTo>
                      <a:pt x="137" y="54"/>
                      <a:pt x="137" y="54"/>
                      <a:pt x="137" y="54"/>
                    </a:cubicBezTo>
                    <a:cubicBezTo>
                      <a:pt x="153" y="46"/>
                      <a:pt x="159" y="25"/>
                      <a:pt x="159" y="25"/>
                    </a:cubicBezTo>
                    <a:cubicBezTo>
                      <a:pt x="130" y="37"/>
                      <a:pt x="130" y="37"/>
                      <a:pt x="130" y="37"/>
                    </a:cubicBezTo>
                    <a:cubicBezTo>
                      <a:pt x="124" y="24"/>
                      <a:pt x="124" y="24"/>
                      <a:pt x="124" y="24"/>
                    </a:cubicBezTo>
                    <a:cubicBezTo>
                      <a:pt x="125" y="17"/>
                      <a:pt x="125" y="17"/>
                      <a:pt x="125" y="17"/>
                    </a:cubicBezTo>
                    <a:cubicBezTo>
                      <a:pt x="149" y="6"/>
                      <a:pt x="149" y="6"/>
                      <a:pt x="149" y="6"/>
                    </a:cubicBezTo>
                    <a:cubicBezTo>
                      <a:pt x="149" y="6"/>
                      <a:pt x="139" y="0"/>
                      <a:pt x="127" y="0"/>
                    </a:cubicBezTo>
                    <a:close/>
                    <a:moveTo>
                      <a:pt x="24" y="138"/>
                    </a:moveTo>
                    <a:cubicBezTo>
                      <a:pt x="23" y="138"/>
                      <a:pt x="21" y="138"/>
                      <a:pt x="20" y="136"/>
                    </a:cubicBezTo>
                    <a:cubicBezTo>
                      <a:pt x="17" y="134"/>
                      <a:pt x="17" y="130"/>
                      <a:pt x="20" y="128"/>
                    </a:cubicBezTo>
                    <a:cubicBezTo>
                      <a:pt x="21" y="127"/>
                      <a:pt x="23" y="126"/>
                      <a:pt x="24" y="126"/>
                    </a:cubicBezTo>
                    <a:cubicBezTo>
                      <a:pt x="26" y="126"/>
                      <a:pt x="27" y="127"/>
                      <a:pt x="29" y="128"/>
                    </a:cubicBezTo>
                    <a:cubicBezTo>
                      <a:pt x="31" y="130"/>
                      <a:pt x="31" y="134"/>
                      <a:pt x="29" y="136"/>
                    </a:cubicBezTo>
                    <a:cubicBezTo>
                      <a:pt x="27" y="138"/>
                      <a:pt x="26" y="138"/>
                      <a:pt x="24" y="138"/>
                    </a:cubicBezTo>
                    <a:close/>
                  </a:path>
                </a:pathLst>
              </a:custGeom>
              <a:grpFill/>
              <a:ln w="3175">
                <a:solidFill>
                  <a:schemeClr val="tx1"/>
                </a:solidFill>
                <a:round/>
                <a:headEnd/>
                <a:tailEnd/>
              </a:ln>
              <a:extLst/>
            </p:spPr>
            <p:txBody>
              <a:bodyPr/>
              <a:lstStyle/>
              <a:p>
                <a:pPr eaLnBrk="1" fontAlgn="auto" hangingPunct="1">
                  <a:spcBef>
                    <a:spcPts val="0"/>
                  </a:spcBef>
                  <a:spcAft>
                    <a:spcPts val="0"/>
                  </a:spcAft>
                  <a:defRPr/>
                </a:pPr>
                <a:endParaRPr lang="en-US" dirty="0">
                  <a:latin typeface="+mn-lt"/>
                </a:endParaRPr>
              </a:p>
            </p:txBody>
          </p:sp>
        </p:grpSp>
      </p:grpSp>
      <p:grpSp>
        <p:nvGrpSpPr>
          <p:cNvPr id="44" name="Group 43" descr="steps graphic">
            <a:extLst>
              <a:ext uri="{FF2B5EF4-FFF2-40B4-BE49-F238E27FC236}">
                <a16:creationId xmlns:a16="http://schemas.microsoft.com/office/drawing/2014/main" id="{6EB24599-0719-48BC-AB48-E49D34953116}"/>
              </a:ext>
              <a:ext uri="{C183D7F6-B498-43B3-948B-1728B52AA6E4}">
                <adec:decorative xmlns:adec="http://schemas.microsoft.com/office/drawing/2017/decorative" val="1"/>
              </a:ext>
            </a:extLst>
          </p:cNvPr>
          <p:cNvGrpSpPr/>
          <p:nvPr/>
        </p:nvGrpSpPr>
        <p:grpSpPr>
          <a:xfrm>
            <a:off x="6431766" y="2139824"/>
            <a:ext cx="5184000" cy="3831576"/>
            <a:chOff x="6431766" y="2076324"/>
            <a:chExt cx="5184000" cy="3831576"/>
          </a:xfrm>
        </p:grpSpPr>
        <p:grpSp>
          <p:nvGrpSpPr>
            <p:cNvPr id="9" name="Group 27">
              <a:extLst>
                <a:ext uri="{FF2B5EF4-FFF2-40B4-BE49-F238E27FC236}">
                  <a16:creationId xmlns:a16="http://schemas.microsoft.com/office/drawing/2014/main" id="{CFE45C63-A0CD-4ED2-9253-02A15CFBEDD3}"/>
                </a:ext>
              </a:extLst>
            </p:cNvPr>
            <p:cNvGrpSpPr>
              <a:grpSpLocks/>
            </p:cNvGrpSpPr>
            <p:nvPr/>
          </p:nvGrpSpPr>
          <p:grpSpPr bwMode="auto">
            <a:xfrm>
              <a:off x="6431766" y="4609130"/>
              <a:ext cx="2336870" cy="1298770"/>
              <a:chOff x="4808051" y="1842051"/>
              <a:chExt cx="2369874" cy="1397540"/>
            </a:xfrm>
          </p:grpSpPr>
          <p:sp>
            <p:nvSpPr>
              <p:cNvPr id="10" name="Freeform 17">
                <a:extLst>
                  <a:ext uri="{FF2B5EF4-FFF2-40B4-BE49-F238E27FC236}">
                    <a16:creationId xmlns:a16="http://schemas.microsoft.com/office/drawing/2014/main" id="{0F99B6D3-28DD-4E91-808E-0A9D8950E9B9}"/>
                  </a:ext>
                </a:extLst>
              </p:cNvPr>
              <p:cNvSpPr>
                <a:spLocks/>
              </p:cNvSpPr>
              <p:nvPr/>
            </p:nvSpPr>
            <p:spPr bwMode="auto">
              <a:xfrm>
                <a:off x="4808051" y="2331219"/>
                <a:ext cx="1133349" cy="908372"/>
              </a:xfrm>
              <a:custGeom>
                <a:avLst/>
                <a:gdLst>
                  <a:gd name="T0" fmla="*/ 595 w 595"/>
                  <a:gd name="T1" fmla="*/ 671 h 671"/>
                  <a:gd name="T2" fmla="*/ 0 w 595"/>
                  <a:gd name="T3" fmla="*/ 328 h 671"/>
                  <a:gd name="T4" fmla="*/ 0 w 595"/>
                  <a:gd name="T5" fmla="*/ 0 h 671"/>
                  <a:gd name="T6" fmla="*/ 595 w 595"/>
                  <a:gd name="T7" fmla="*/ 343 h 671"/>
                  <a:gd name="T8" fmla="*/ 595 w 595"/>
                  <a:gd name="T9" fmla="*/ 671 h 671"/>
                </a:gdLst>
                <a:ahLst/>
                <a:cxnLst>
                  <a:cxn ang="0">
                    <a:pos x="T0" y="T1"/>
                  </a:cxn>
                  <a:cxn ang="0">
                    <a:pos x="T2" y="T3"/>
                  </a:cxn>
                  <a:cxn ang="0">
                    <a:pos x="T4" y="T5"/>
                  </a:cxn>
                  <a:cxn ang="0">
                    <a:pos x="T6" y="T7"/>
                  </a:cxn>
                  <a:cxn ang="0">
                    <a:pos x="T8" y="T9"/>
                  </a:cxn>
                </a:cxnLst>
                <a:rect l="0" t="0" r="r" b="b"/>
                <a:pathLst>
                  <a:path w="595" h="671">
                    <a:moveTo>
                      <a:pt x="595" y="671"/>
                    </a:moveTo>
                    <a:lnTo>
                      <a:pt x="0" y="328"/>
                    </a:lnTo>
                    <a:lnTo>
                      <a:pt x="0" y="0"/>
                    </a:lnTo>
                    <a:lnTo>
                      <a:pt x="595" y="343"/>
                    </a:lnTo>
                    <a:lnTo>
                      <a:pt x="595" y="671"/>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latin typeface="+mn-lt"/>
                </a:endParaRPr>
              </a:p>
            </p:txBody>
          </p:sp>
          <p:sp>
            <p:nvSpPr>
              <p:cNvPr id="11" name="Freeform 18">
                <a:extLst>
                  <a:ext uri="{FF2B5EF4-FFF2-40B4-BE49-F238E27FC236}">
                    <a16:creationId xmlns:a16="http://schemas.microsoft.com/office/drawing/2014/main" id="{550D5C59-96EE-4437-9C44-B45AA3D56F85}"/>
                  </a:ext>
                </a:extLst>
              </p:cNvPr>
              <p:cNvSpPr>
                <a:spLocks/>
              </p:cNvSpPr>
              <p:nvPr/>
            </p:nvSpPr>
            <p:spPr bwMode="auto">
              <a:xfrm>
                <a:off x="4808051" y="1842051"/>
                <a:ext cx="2369874" cy="959190"/>
              </a:xfrm>
              <a:custGeom>
                <a:avLst/>
                <a:gdLst>
                  <a:gd name="T0" fmla="*/ 595 w 1244"/>
                  <a:gd name="T1" fmla="*/ 709 h 709"/>
                  <a:gd name="T2" fmla="*/ 0 w 1244"/>
                  <a:gd name="T3" fmla="*/ 366 h 709"/>
                  <a:gd name="T4" fmla="*/ 649 w 1244"/>
                  <a:gd name="T5" fmla="*/ 0 h 709"/>
                  <a:gd name="T6" fmla="*/ 1244 w 1244"/>
                  <a:gd name="T7" fmla="*/ 343 h 709"/>
                  <a:gd name="T8" fmla="*/ 595 w 1244"/>
                  <a:gd name="T9" fmla="*/ 709 h 709"/>
                </a:gdLst>
                <a:ahLst/>
                <a:cxnLst>
                  <a:cxn ang="0">
                    <a:pos x="T0" y="T1"/>
                  </a:cxn>
                  <a:cxn ang="0">
                    <a:pos x="T2" y="T3"/>
                  </a:cxn>
                  <a:cxn ang="0">
                    <a:pos x="T4" y="T5"/>
                  </a:cxn>
                  <a:cxn ang="0">
                    <a:pos x="T6" y="T7"/>
                  </a:cxn>
                  <a:cxn ang="0">
                    <a:pos x="T8" y="T9"/>
                  </a:cxn>
                </a:cxnLst>
                <a:rect l="0" t="0" r="r" b="b"/>
                <a:pathLst>
                  <a:path w="1244" h="709">
                    <a:moveTo>
                      <a:pt x="595" y="709"/>
                    </a:moveTo>
                    <a:lnTo>
                      <a:pt x="0" y="366"/>
                    </a:lnTo>
                    <a:lnTo>
                      <a:pt x="649" y="0"/>
                    </a:lnTo>
                    <a:lnTo>
                      <a:pt x="1244" y="343"/>
                    </a:lnTo>
                    <a:lnTo>
                      <a:pt x="595" y="70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latin typeface="+mn-lt"/>
                </a:endParaRPr>
              </a:p>
            </p:txBody>
          </p:sp>
          <p:sp>
            <p:nvSpPr>
              <p:cNvPr id="12" name="Freeform 19">
                <a:extLst>
                  <a:ext uri="{FF2B5EF4-FFF2-40B4-BE49-F238E27FC236}">
                    <a16:creationId xmlns:a16="http://schemas.microsoft.com/office/drawing/2014/main" id="{163804A0-E4BE-4601-AEB6-7EC3284F52AC}"/>
                  </a:ext>
                </a:extLst>
              </p:cNvPr>
              <p:cNvSpPr>
                <a:spLocks/>
              </p:cNvSpPr>
              <p:nvPr/>
            </p:nvSpPr>
            <p:spPr bwMode="auto">
              <a:xfrm>
                <a:off x="5941552" y="2300082"/>
                <a:ext cx="1236373" cy="939508"/>
              </a:xfrm>
              <a:custGeom>
                <a:avLst/>
                <a:gdLst>
                  <a:gd name="T0" fmla="*/ 1236373 w 649"/>
                  <a:gd name="T1" fmla="*/ 0 h 694"/>
                  <a:gd name="T2" fmla="*/ 1236373 w 649"/>
                  <a:gd name="T3" fmla="*/ 444033 h 694"/>
                  <a:gd name="T4" fmla="*/ 0 w 649"/>
                  <a:gd name="T5" fmla="*/ 939508 h 694"/>
                  <a:gd name="T6" fmla="*/ 0 w 649"/>
                  <a:gd name="T7" fmla="*/ 495475 h 694"/>
                  <a:gd name="T8" fmla="*/ 1236373 w 649"/>
                  <a:gd name="T9" fmla="*/ 0 h 6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94">
                    <a:moveTo>
                      <a:pt x="649" y="0"/>
                    </a:moveTo>
                    <a:lnTo>
                      <a:pt x="649" y="328"/>
                    </a:lnTo>
                    <a:lnTo>
                      <a:pt x="0" y="694"/>
                    </a:lnTo>
                    <a:lnTo>
                      <a:pt x="0" y="366"/>
                    </a:lnTo>
                    <a:lnTo>
                      <a:pt x="649"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13" name="Group 35">
              <a:extLst>
                <a:ext uri="{FF2B5EF4-FFF2-40B4-BE49-F238E27FC236}">
                  <a16:creationId xmlns:a16="http://schemas.microsoft.com/office/drawing/2014/main" id="{BBFED9B2-8B04-4E8F-B036-2BB7CCF95C04}"/>
                </a:ext>
              </a:extLst>
            </p:cNvPr>
            <p:cNvGrpSpPr>
              <a:grpSpLocks/>
            </p:cNvGrpSpPr>
            <p:nvPr/>
          </p:nvGrpSpPr>
          <p:grpSpPr bwMode="auto">
            <a:xfrm>
              <a:off x="7549331" y="3859410"/>
              <a:ext cx="2336870" cy="1307583"/>
              <a:chOff x="4808051" y="4299121"/>
              <a:chExt cx="2369874" cy="1405200"/>
            </a:xfrm>
          </p:grpSpPr>
          <p:sp>
            <p:nvSpPr>
              <p:cNvPr id="14" name="Freeform 8">
                <a:extLst>
                  <a:ext uri="{FF2B5EF4-FFF2-40B4-BE49-F238E27FC236}">
                    <a16:creationId xmlns:a16="http://schemas.microsoft.com/office/drawing/2014/main" id="{7DA26508-A6A4-4F4C-AC60-E9459BF28898}"/>
                  </a:ext>
                </a:extLst>
              </p:cNvPr>
              <p:cNvSpPr>
                <a:spLocks/>
              </p:cNvSpPr>
              <p:nvPr/>
            </p:nvSpPr>
            <p:spPr bwMode="auto">
              <a:xfrm>
                <a:off x="4808051" y="4795540"/>
                <a:ext cx="1133349" cy="908781"/>
              </a:xfrm>
              <a:custGeom>
                <a:avLst/>
                <a:gdLst>
                  <a:gd name="T0" fmla="*/ 595 w 595"/>
                  <a:gd name="T1" fmla="*/ 671 h 671"/>
                  <a:gd name="T2" fmla="*/ 0 w 595"/>
                  <a:gd name="T3" fmla="*/ 328 h 671"/>
                  <a:gd name="T4" fmla="*/ 0 w 595"/>
                  <a:gd name="T5" fmla="*/ 0 h 671"/>
                  <a:gd name="T6" fmla="*/ 595 w 595"/>
                  <a:gd name="T7" fmla="*/ 343 h 671"/>
                  <a:gd name="T8" fmla="*/ 595 w 595"/>
                  <a:gd name="T9" fmla="*/ 671 h 671"/>
                </a:gdLst>
                <a:ahLst/>
                <a:cxnLst>
                  <a:cxn ang="0">
                    <a:pos x="T0" y="T1"/>
                  </a:cxn>
                  <a:cxn ang="0">
                    <a:pos x="T2" y="T3"/>
                  </a:cxn>
                  <a:cxn ang="0">
                    <a:pos x="T4" y="T5"/>
                  </a:cxn>
                  <a:cxn ang="0">
                    <a:pos x="T6" y="T7"/>
                  </a:cxn>
                  <a:cxn ang="0">
                    <a:pos x="T8" y="T9"/>
                  </a:cxn>
                </a:cxnLst>
                <a:rect l="0" t="0" r="r" b="b"/>
                <a:pathLst>
                  <a:path w="595" h="671">
                    <a:moveTo>
                      <a:pt x="595" y="671"/>
                    </a:moveTo>
                    <a:lnTo>
                      <a:pt x="0" y="328"/>
                    </a:lnTo>
                    <a:lnTo>
                      <a:pt x="0" y="0"/>
                    </a:lnTo>
                    <a:lnTo>
                      <a:pt x="595" y="343"/>
                    </a:lnTo>
                    <a:lnTo>
                      <a:pt x="595" y="671"/>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latin typeface="+mj-lt"/>
                </a:endParaRPr>
              </a:p>
            </p:txBody>
          </p:sp>
          <p:sp>
            <p:nvSpPr>
              <p:cNvPr id="15" name="Freeform 9">
                <a:extLst>
                  <a:ext uri="{FF2B5EF4-FFF2-40B4-BE49-F238E27FC236}">
                    <a16:creationId xmlns:a16="http://schemas.microsoft.com/office/drawing/2014/main" id="{0FC13C28-081C-4595-9C9D-7D21EB3FA9D3}"/>
                  </a:ext>
                </a:extLst>
              </p:cNvPr>
              <p:cNvSpPr>
                <a:spLocks/>
              </p:cNvSpPr>
              <p:nvPr/>
            </p:nvSpPr>
            <p:spPr bwMode="auto">
              <a:xfrm>
                <a:off x="4808051" y="4299121"/>
                <a:ext cx="2369874" cy="961119"/>
              </a:xfrm>
              <a:custGeom>
                <a:avLst/>
                <a:gdLst>
                  <a:gd name="T0" fmla="*/ 595 w 1244"/>
                  <a:gd name="T1" fmla="*/ 710 h 710"/>
                  <a:gd name="T2" fmla="*/ 0 w 1244"/>
                  <a:gd name="T3" fmla="*/ 367 h 710"/>
                  <a:gd name="T4" fmla="*/ 649 w 1244"/>
                  <a:gd name="T5" fmla="*/ 0 h 710"/>
                  <a:gd name="T6" fmla="*/ 1244 w 1244"/>
                  <a:gd name="T7" fmla="*/ 344 h 710"/>
                  <a:gd name="T8" fmla="*/ 595 w 1244"/>
                  <a:gd name="T9" fmla="*/ 710 h 710"/>
                </a:gdLst>
                <a:ahLst/>
                <a:cxnLst>
                  <a:cxn ang="0">
                    <a:pos x="T0" y="T1"/>
                  </a:cxn>
                  <a:cxn ang="0">
                    <a:pos x="T2" y="T3"/>
                  </a:cxn>
                  <a:cxn ang="0">
                    <a:pos x="T4" y="T5"/>
                  </a:cxn>
                  <a:cxn ang="0">
                    <a:pos x="T6" y="T7"/>
                  </a:cxn>
                  <a:cxn ang="0">
                    <a:pos x="T8" y="T9"/>
                  </a:cxn>
                </a:cxnLst>
                <a:rect l="0" t="0" r="r" b="b"/>
                <a:pathLst>
                  <a:path w="1244" h="710">
                    <a:moveTo>
                      <a:pt x="595" y="710"/>
                    </a:moveTo>
                    <a:lnTo>
                      <a:pt x="0" y="367"/>
                    </a:lnTo>
                    <a:lnTo>
                      <a:pt x="649" y="0"/>
                    </a:lnTo>
                    <a:lnTo>
                      <a:pt x="1244" y="344"/>
                    </a:lnTo>
                    <a:lnTo>
                      <a:pt x="595" y="71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latin typeface="+mj-lt"/>
                </a:endParaRPr>
              </a:p>
            </p:txBody>
          </p:sp>
          <p:sp>
            <p:nvSpPr>
              <p:cNvPr id="16" name="Freeform 10">
                <a:extLst>
                  <a:ext uri="{FF2B5EF4-FFF2-40B4-BE49-F238E27FC236}">
                    <a16:creationId xmlns:a16="http://schemas.microsoft.com/office/drawing/2014/main" id="{31980248-1ADA-45C6-923A-02F7423266AB}"/>
                  </a:ext>
                </a:extLst>
              </p:cNvPr>
              <p:cNvSpPr>
                <a:spLocks/>
              </p:cNvSpPr>
              <p:nvPr/>
            </p:nvSpPr>
            <p:spPr bwMode="auto">
              <a:xfrm>
                <a:off x="5941552" y="4764813"/>
                <a:ext cx="1236373" cy="939508"/>
              </a:xfrm>
              <a:custGeom>
                <a:avLst/>
                <a:gdLst>
                  <a:gd name="T0" fmla="*/ 1236373 w 649"/>
                  <a:gd name="T1" fmla="*/ 0 h 694"/>
                  <a:gd name="T2" fmla="*/ 1236373 w 649"/>
                  <a:gd name="T3" fmla="*/ 444033 h 694"/>
                  <a:gd name="T4" fmla="*/ 0 w 649"/>
                  <a:gd name="T5" fmla="*/ 939508 h 694"/>
                  <a:gd name="T6" fmla="*/ 0 w 649"/>
                  <a:gd name="T7" fmla="*/ 495475 h 694"/>
                  <a:gd name="T8" fmla="*/ 1236373 w 649"/>
                  <a:gd name="T9" fmla="*/ 0 h 6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94">
                    <a:moveTo>
                      <a:pt x="649" y="0"/>
                    </a:moveTo>
                    <a:lnTo>
                      <a:pt x="649" y="328"/>
                    </a:lnTo>
                    <a:lnTo>
                      <a:pt x="0" y="694"/>
                    </a:lnTo>
                    <a:lnTo>
                      <a:pt x="0" y="366"/>
                    </a:lnTo>
                    <a:lnTo>
                      <a:pt x="649"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mj-lt"/>
                </a:endParaRPr>
              </a:p>
            </p:txBody>
          </p:sp>
        </p:grpSp>
        <p:grpSp>
          <p:nvGrpSpPr>
            <p:cNvPr id="17" name="Group 39">
              <a:extLst>
                <a:ext uri="{FF2B5EF4-FFF2-40B4-BE49-F238E27FC236}">
                  <a16:creationId xmlns:a16="http://schemas.microsoft.com/office/drawing/2014/main" id="{DBAE3F99-4416-43BB-802B-06B8C3273C01}"/>
                </a:ext>
              </a:extLst>
            </p:cNvPr>
            <p:cNvGrpSpPr>
              <a:grpSpLocks/>
            </p:cNvGrpSpPr>
            <p:nvPr/>
          </p:nvGrpSpPr>
          <p:grpSpPr bwMode="auto">
            <a:xfrm>
              <a:off x="8439940" y="3145110"/>
              <a:ext cx="2335304" cy="1306106"/>
              <a:chOff x="4808051" y="5135743"/>
              <a:chExt cx="2369874" cy="1405200"/>
            </a:xfrm>
          </p:grpSpPr>
          <p:sp>
            <p:nvSpPr>
              <p:cNvPr id="18" name="Freeform 5">
                <a:extLst>
                  <a:ext uri="{FF2B5EF4-FFF2-40B4-BE49-F238E27FC236}">
                    <a16:creationId xmlns:a16="http://schemas.microsoft.com/office/drawing/2014/main" id="{86042750-61FD-40FA-B325-3248D0B0BC20}"/>
                  </a:ext>
                </a:extLst>
              </p:cNvPr>
              <p:cNvSpPr>
                <a:spLocks/>
              </p:cNvSpPr>
              <p:nvPr/>
            </p:nvSpPr>
            <p:spPr bwMode="auto">
              <a:xfrm>
                <a:off x="4808051" y="5632723"/>
                <a:ext cx="1134109" cy="908220"/>
              </a:xfrm>
              <a:custGeom>
                <a:avLst/>
                <a:gdLst>
                  <a:gd name="T0" fmla="*/ 595 w 595"/>
                  <a:gd name="T1" fmla="*/ 671 h 671"/>
                  <a:gd name="T2" fmla="*/ 0 w 595"/>
                  <a:gd name="T3" fmla="*/ 328 h 671"/>
                  <a:gd name="T4" fmla="*/ 0 w 595"/>
                  <a:gd name="T5" fmla="*/ 0 h 671"/>
                  <a:gd name="T6" fmla="*/ 595 w 595"/>
                  <a:gd name="T7" fmla="*/ 343 h 671"/>
                  <a:gd name="T8" fmla="*/ 595 w 595"/>
                  <a:gd name="T9" fmla="*/ 671 h 671"/>
                </a:gdLst>
                <a:ahLst/>
                <a:cxnLst>
                  <a:cxn ang="0">
                    <a:pos x="T0" y="T1"/>
                  </a:cxn>
                  <a:cxn ang="0">
                    <a:pos x="T2" y="T3"/>
                  </a:cxn>
                  <a:cxn ang="0">
                    <a:pos x="T4" y="T5"/>
                  </a:cxn>
                  <a:cxn ang="0">
                    <a:pos x="T6" y="T7"/>
                  </a:cxn>
                  <a:cxn ang="0">
                    <a:pos x="T8" y="T9"/>
                  </a:cxn>
                </a:cxnLst>
                <a:rect l="0" t="0" r="r" b="b"/>
                <a:pathLst>
                  <a:path w="595" h="671">
                    <a:moveTo>
                      <a:pt x="595" y="671"/>
                    </a:moveTo>
                    <a:lnTo>
                      <a:pt x="0" y="328"/>
                    </a:lnTo>
                    <a:lnTo>
                      <a:pt x="0" y="0"/>
                    </a:lnTo>
                    <a:lnTo>
                      <a:pt x="595" y="343"/>
                    </a:lnTo>
                    <a:lnTo>
                      <a:pt x="595" y="671"/>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latin typeface="+mn-lt"/>
                </a:endParaRPr>
              </a:p>
            </p:txBody>
          </p:sp>
          <p:sp>
            <p:nvSpPr>
              <p:cNvPr id="19" name="Freeform 6">
                <a:extLst>
                  <a:ext uri="{FF2B5EF4-FFF2-40B4-BE49-F238E27FC236}">
                    <a16:creationId xmlns:a16="http://schemas.microsoft.com/office/drawing/2014/main" id="{D2485B1E-22DE-4313-87F3-58173AEACC7F}"/>
                  </a:ext>
                </a:extLst>
              </p:cNvPr>
              <p:cNvSpPr>
                <a:spLocks/>
              </p:cNvSpPr>
              <p:nvPr/>
            </p:nvSpPr>
            <p:spPr bwMode="auto">
              <a:xfrm>
                <a:off x="4808051" y="5135743"/>
                <a:ext cx="2369874" cy="960617"/>
              </a:xfrm>
              <a:custGeom>
                <a:avLst/>
                <a:gdLst>
                  <a:gd name="T0" fmla="*/ 595 w 1244"/>
                  <a:gd name="T1" fmla="*/ 710 h 710"/>
                  <a:gd name="T2" fmla="*/ 0 w 1244"/>
                  <a:gd name="T3" fmla="*/ 367 h 710"/>
                  <a:gd name="T4" fmla="*/ 649 w 1244"/>
                  <a:gd name="T5" fmla="*/ 0 h 710"/>
                  <a:gd name="T6" fmla="*/ 1244 w 1244"/>
                  <a:gd name="T7" fmla="*/ 344 h 710"/>
                  <a:gd name="T8" fmla="*/ 595 w 1244"/>
                  <a:gd name="T9" fmla="*/ 710 h 710"/>
                </a:gdLst>
                <a:ahLst/>
                <a:cxnLst>
                  <a:cxn ang="0">
                    <a:pos x="T0" y="T1"/>
                  </a:cxn>
                  <a:cxn ang="0">
                    <a:pos x="T2" y="T3"/>
                  </a:cxn>
                  <a:cxn ang="0">
                    <a:pos x="T4" y="T5"/>
                  </a:cxn>
                  <a:cxn ang="0">
                    <a:pos x="T6" y="T7"/>
                  </a:cxn>
                  <a:cxn ang="0">
                    <a:pos x="T8" y="T9"/>
                  </a:cxn>
                </a:cxnLst>
                <a:rect l="0" t="0" r="r" b="b"/>
                <a:pathLst>
                  <a:path w="1244" h="710">
                    <a:moveTo>
                      <a:pt x="595" y="710"/>
                    </a:moveTo>
                    <a:lnTo>
                      <a:pt x="0" y="367"/>
                    </a:lnTo>
                    <a:lnTo>
                      <a:pt x="649" y="0"/>
                    </a:lnTo>
                    <a:lnTo>
                      <a:pt x="1244" y="344"/>
                    </a:lnTo>
                    <a:lnTo>
                      <a:pt x="595" y="71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latin typeface="+mn-lt"/>
                </a:endParaRPr>
              </a:p>
            </p:txBody>
          </p:sp>
          <p:sp>
            <p:nvSpPr>
              <p:cNvPr id="20" name="Freeform 7">
                <a:extLst>
                  <a:ext uri="{FF2B5EF4-FFF2-40B4-BE49-F238E27FC236}">
                    <a16:creationId xmlns:a16="http://schemas.microsoft.com/office/drawing/2014/main" id="{6D372190-F03C-4E10-9BB3-D0799862DE58}"/>
                  </a:ext>
                </a:extLst>
              </p:cNvPr>
              <p:cNvSpPr>
                <a:spLocks/>
              </p:cNvSpPr>
              <p:nvPr/>
            </p:nvSpPr>
            <p:spPr bwMode="auto">
              <a:xfrm>
                <a:off x="5942160" y="5600967"/>
                <a:ext cx="1235765" cy="939976"/>
              </a:xfrm>
              <a:custGeom>
                <a:avLst/>
                <a:gdLst>
                  <a:gd name="T0" fmla="*/ 649 w 649"/>
                  <a:gd name="T1" fmla="*/ 0 h 694"/>
                  <a:gd name="T2" fmla="*/ 649 w 649"/>
                  <a:gd name="T3" fmla="*/ 328 h 694"/>
                  <a:gd name="T4" fmla="*/ 0 w 649"/>
                  <a:gd name="T5" fmla="*/ 694 h 694"/>
                  <a:gd name="T6" fmla="*/ 0 w 649"/>
                  <a:gd name="T7" fmla="*/ 366 h 694"/>
                  <a:gd name="T8" fmla="*/ 649 w 649"/>
                  <a:gd name="T9" fmla="*/ 0 h 694"/>
                </a:gdLst>
                <a:ahLst/>
                <a:cxnLst>
                  <a:cxn ang="0">
                    <a:pos x="T0" y="T1"/>
                  </a:cxn>
                  <a:cxn ang="0">
                    <a:pos x="T2" y="T3"/>
                  </a:cxn>
                  <a:cxn ang="0">
                    <a:pos x="T4" y="T5"/>
                  </a:cxn>
                  <a:cxn ang="0">
                    <a:pos x="T6" y="T7"/>
                  </a:cxn>
                  <a:cxn ang="0">
                    <a:pos x="T8" y="T9"/>
                  </a:cxn>
                </a:cxnLst>
                <a:rect l="0" t="0" r="r" b="b"/>
                <a:pathLst>
                  <a:path w="649" h="694">
                    <a:moveTo>
                      <a:pt x="649" y="0"/>
                    </a:moveTo>
                    <a:lnTo>
                      <a:pt x="649" y="328"/>
                    </a:lnTo>
                    <a:lnTo>
                      <a:pt x="0" y="694"/>
                    </a:lnTo>
                    <a:lnTo>
                      <a:pt x="0" y="366"/>
                    </a:lnTo>
                    <a:lnTo>
                      <a:pt x="649"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latin typeface="+mn-lt"/>
                </a:endParaRPr>
              </a:p>
            </p:txBody>
          </p:sp>
        </p:grpSp>
        <p:grpSp>
          <p:nvGrpSpPr>
            <p:cNvPr id="21" name="Group 31">
              <a:extLst>
                <a:ext uri="{FF2B5EF4-FFF2-40B4-BE49-F238E27FC236}">
                  <a16:creationId xmlns:a16="http://schemas.microsoft.com/office/drawing/2014/main" id="{AAF307FC-5513-426F-BB40-B722D6DF2E3C}"/>
                </a:ext>
              </a:extLst>
            </p:cNvPr>
            <p:cNvGrpSpPr>
              <a:grpSpLocks/>
            </p:cNvGrpSpPr>
            <p:nvPr/>
          </p:nvGrpSpPr>
          <p:grpSpPr bwMode="auto">
            <a:xfrm>
              <a:off x="9278897" y="2438188"/>
              <a:ext cx="2336869" cy="1304631"/>
              <a:chOff x="4808051" y="3515295"/>
              <a:chExt cx="2369874" cy="1403847"/>
            </a:xfrm>
          </p:grpSpPr>
          <p:sp>
            <p:nvSpPr>
              <p:cNvPr id="22" name="Freeform 11">
                <a:extLst>
                  <a:ext uri="{FF2B5EF4-FFF2-40B4-BE49-F238E27FC236}">
                    <a16:creationId xmlns:a16="http://schemas.microsoft.com/office/drawing/2014/main" id="{74A81D7B-94A3-42C9-80AC-62D5D0110B73}"/>
                  </a:ext>
                </a:extLst>
              </p:cNvPr>
              <p:cNvSpPr>
                <a:spLocks/>
              </p:cNvSpPr>
              <p:nvPr/>
            </p:nvSpPr>
            <p:spPr bwMode="auto">
              <a:xfrm>
                <a:off x="4808051" y="4010770"/>
                <a:ext cx="1133349" cy="908372"/>
              </a:xfrm>
              <a:custGeom>
                <a:avLst/>
                <a:gdLst>
                  <a:gd name="T0" fmla="*/ 595 w 595"/>
                  <a:gd name="T1" fmla="*/ 671 h 671"/>
                  <a:gd name="T2" fmla="*/ 0 w 595"/>
                  <a:gd name="T3" fmla="*/ 328 h 671"/>
                  <a:gd name="T4" fmla="*/ 0 w 595"/>
                  <a:gd name="T5" fmla="*/ 0 h 671"/>
                  <a:gd name="T6" fmla="*/ 595 w 595"/>
                  <a:gd name="T7" fmla="*/ 343 h 671"/>
                  <a:gd name="T8" fmla="*/ 595 w 595"/>
                  <a:gd name="T9" fmla="*/ 671 h 671"/>
                </a:gdLst>
                <a:ahLst/>
                <a:cxnLst>
                  <a:cxn ang="0">
                    <a:pos x="T0" y="T1"/>
                  </a:cxn>
                  <a:cxn ang="0">
                    <a:pos x="T2" y="T3"/>
                  </a:cxn>
                  <a:cxn ang="0">
                    <a:pos x="T4" y="T5"/>
                  </a:cxn>
                  <a:cxn ang="0">
                    <a:pos x="T6" y="T7"/>
                  </a:cxn>
                  <a:cxn ang="0">
                    <a:pos x="T8" y="T9"/>
                  </a:cxn>
                </a:cxnLst>
                <a:rect l="0" t="0" r="r" b="b"/>
                <a:pathLst>
                  <a:path w="595" h="671">
                    <a:moveTo>
                      <a:pt x="595" y="671"/>
                    </a:moveTo>
                    <a:lnTo>
                      <a:pt x="0" y="328"/>
                    </a:lnTo>
                    <a:lnTo>
                      <a:pt x="0" y="0"/>
                    </a:lnTo>
                    <a:lnTo>
                      <a:pt x="595" y="343"/>
                    </a:lnTo>
                    <a:lnTo>
                      <a:pt x="595" y="671"/>
                    </a:lnTo>
                    <a:close/>
                  </a:path>
                </a:pathLst>
              </a:custGeom>
              <a:solidFill>
                <a:schemeClr val="accent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latin typeface="+mn-lt"/>
                </a:endParaRPr>
              </a:p>
            </p:txBody>
          </p:sp>
          <p:sp>
            <p:nvSpPr>
              <p:cNvPr id="23" name="Freeform 12">
                <a:extLst>
                  <a:ext uri="{FF2B5EF4-FFF2-40B4-BE49-F238E27FC236}">
                    <a16:creationId xmlns:a16="http://schemas.microsoft.com/office/drawing/2014/main" id="{C157D7EE-659C-409B-A1E6-7D05687D7FBD}"/>
                  </a:ext>
                </a:extLst>
              </p:cNvPr>
              <p:cNvSpPr>
                <a:spLocks/>
              </p:cNvSpPr>
              <p:nvPr/>
            </p:nvSpPr>
            <p:spPr bwMode="auto">
              <a:xfrm>
                <a:off x="4808051" y="3515295"/>
                <a:ext cx="2369874" cy="959190"/>
              </a:xfrm>
              <a:custGeom>
                <a:avLst/>
                <a:gdLst>
                  <a:gd name="T0" fmla="*/ 595 w 1244"/>
                  <a:gd name="T1" fmla="*/ 709 h 709"/>
                  <a:gd name="T2" fmla="*/ 0 w 1244"/>
                  <a:gd name="T3" fmla="*/ 366 h 709"/>
                  <a:gd name="T4" fmla="*/ 649 w 1244"/>
                  <a:gd name="T5" fmla="*/ 0 h 709"/>
                  <a:gd name="T6" fmla="*/ 1244 w 1244"/>
                  <a:gd name="T7" fmla="*/ 343 h 709"/>
                  <a:gd name="T8" fmla="*/ 595 w 1244"/>
                  <a:gd name="T9" fmla="*/ 709 h 709"/>
                </a:gdLst>
                <a:ahLst/>
                <a:cxnLst>
                  <a:cxn ang="0">
                    <a:pos x="T0" y="T1"/>
                  </a:cxn>
                  <a:cxn ang="0">
                    <a:pos x="T2" y="T3"/>
                  </a:cxn>
                  <a:cxn ang="0">
                    <a:pos x="T4" y="T5"/>
                  </a:cxn>
                  <a:cxn ang="0">
                    <a:pos x="T6" y="T7"/>
                  </a:cxn>
                  <a:cxn ang="0">
                    <a:pos x="T8" y="T9"/>
                  </a:cxn>
                </a:cxnLst>
                <a:rect l="0" t="0" r="r" b="b"/>
                <a:pathLst>
                  <a:path w="1244" h="709">
                    <a:moveTo>
                      <a:pt x="595" y="709"/>
                    </a:moveTo>
                    <a:lnTo>
                      <a:pt x="0" y="366"/>
                    </a:lnTo>
                    <a:lnTo>
                      <a:pt x="649" y="0"/>
                    </a:lnTo>
                    <a:lnTo>
                      <a:pt x="1244" y="343"/>
                    </a:lnTo>
                    <a:lnTo>
                      <a:pt x="595" y="70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latin typeface="+mn-lt"/>
                </a:endParaRPr>
              </a:p>
            </p:txBody>
          </p:sp>
          <p:sp>
            <p:nvSpPr>
              <p:cNvPr id="24" name="Freeform 13">
                <a:extLst>
                  <a:ext uri="{FF2B5EF4-FFF2-40B4-BE49-F238E27FC236}">
                    <a16:creationId xmlns:a16="http://schemas.microsoft.com/office/drawing/2014/main" id="{0F6A3B05-53B7-4EA3-88B4-ED578C58E4EC}"/>
                  </a:ext>
                </a:extLst>
              </p:cNvPr>
              <p:cNvSpPr>
                <a:spLocks/>
              </p:cNvSpPr>
              <p:nvPr/>
            </p:nvSpPr>
            <p:spPr bwMode="auto">
              <a:xfrm>
                <a:off x="5941400" y="3976396"/>
                <a:ext cx="1236525" cy="940133"/>
              </a:xfrm>
              <a:custGeom>
                <a:avLst/>
                <a:gdLst>
                  <a:gd name="T0" fmla="*/ 649 w 649"/>
                  <a:gd name="T1" fmla="*/ 0 h 694"/>
                  <a:gd name="T2" fmla="*/ 649 w 649"/>
                  <a:gd name="T3" fmla="*/ 328 h 694"/>
                  <a:gd name="T4" fmla="*/ 0 w 649"/>
                  <a:gd name="T5" fmla="*/ 694 h 694"/>
                  <a:gd name="T6" fmla="*/ 0 w 649"/>
                  <a:gd name="T7" fmla="*/ 366 h 694"/>
                  <a:gd name="T8" fmla="*/ 649 w 649"/>
                  <a:gd name="T9" fmla="*/ 0 h 694"/>
                </a:gdLst>
                <a:ahLst/>
                <a:cxnLst>
                  <a:cxn ang="0">
                    <a:pos x="T0" y="T1"/>
                  </a:cxn>
                  <a:cxn ang="0">
                    <a:pos x="T2" y="T3"/>
                  </a:cxn>
                  <a:cxn ang="0">
                    <a:pos x="T4" y="T5"/>
                  </a:cxn>
                  <a:cxn ang="0">
                    <a:pos x="T6" y="T7"/>
                  </a:cxn>
                  <a:cxn ang="0">
                    <a:pos x="T8" y="T9"/>
                  </a:cxn>
                </a:cxnLst>
                <a:rect l="0" t="0" r="r" b="b"/>
                <a:pathLst>
                  <a:path w="649" h="694">
                    <a:moveTo>
                      <a:pt x="649" y="0"/>
                    </a:moveTo>
                    <a:lnTo>
                      <a:pt x="649" y="328"/>
                    </a:lnTo>
                    <a:lnTo>
                      <a:pt x="0" y="694"/>
                    </a:lnTo>
                    <a:lnTo>
                      <a:pt x="0" y="366"/>
                    </a:lnTo>
                    <a:lnTo>
                      <a:pt x="649"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latin typeface="+mn-lt"/>
                </a:endParaRPr>
              </a:p>
            </p:txBody>
          </p:sp>
        </p:grpSp>
        <p:grpSp>
          <p:nvGrpSpPr>
            <p:cNvPr id="4" name="Group 3">
              <a:extLst>
                <a:ext uri="{FF2B5EF4-FFF2-40B4-BE49-F238E27FC236}">
                  <a16:creationId xmlns:a16="http://schemas.microsoft.com/office/drawing/2014/main" id="{BC384F39-BE7C-4DC7-9463-38206393DEC4}"/>
                </a:ext>
              </a:extLst>
            </p:cNvPr>
            <p:cNvGrpSpPr/>
            <p:nvPr/>
          </p:nvGrpSpPr>
          <p:grpSpPr>
            <a:xfrm>
              <a:off x="7668115" y="3549446"/>
              <a:ext cx="529043" cy="396000"/>
              <a:chOff x="7687796" y="3553060"/>
              <a:chExt cx="529043" cy="396000"/>
            </a:xfrm>
          </p:grpSpPr>
          <p:sp>
            <p:nvSpPr>
              <p:cNvPr id="26" name="Teardrop 25">
                <a:extLst>
                  <a:ext uri="{FF2B5EF4-FFF2-40B4-BE49-F238E27FC236}">
                    <a16:creationId xmlns:a16="http://schemas.microsoft.com/office/drawing/2014/main" id="{E668D9BC-775F-4484-A481-0A547E2A5D3E}"/>
                  </a:ext>
                </a:extLst>
              </p:cNvPr>
              <p:cNvSpPr/>
              <p:nvPr/>
            </p:nvSpPr>
            <p:spPr>
              <a:xfrm rot="7994273">
                <a:off x="7750851" y="3553060"/>
                <a:ext cx="396000" cy="396000"/>
              </a:xfrm>
              <a:prstGeom prst="teardrop">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latin typeface="+mj-lt"/>
                </a:endParaRPr>
              </a:p>
            </p:txBody>
          </p:sp>
          <p:sp>
            <p:nvSpPr>
              <p:cNvPr id="27" name="Oval 26">
                <a:extLst>
                  <a:ext uri="{FF2B5EF4-FFF2-40B4-BE49-F238E27FC236}">
                    <a16:creationId xmlns:a16="http://schemas.microsoft.com/office/drawing/2014/main" id="{FC18C2F6-BC37-4856-9C97-AB28F5F35F30}"/>
                  </a:ext>
                </a:extLst>
              </p:cNvPr>
              <p:cNvSpPr/>
              <p:nvPr/>
            </p:nvSpPr>
            <p:spPr>
              <a:xfrm>
                <a:off x="7800745" y="3600615"/>
                <a:ext cx="301007" cy="28381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latin typeface="+mj-lt"/>
                </a:endParaRPr>
              </a:p>
            </p:txBody>
          </p:sp>
          <p:sp>
            <p:nvSpPr>
              <p:cNvPr id="38" name="TextBox 37">
                <a:extLst>
                  <a:ext uri="{FF2B5EF4-FFF2-40B4-BE49-F238E27FC236}">
                    <a16:creationId xmlns:a16="http://schemas.microsoft.com/office/drawing/2014/main" id="{DCF68FA9-42C6-4204-B804-635DC098A56A}"/>
                  </a:ext>
                </a:extLst>
              </p:cNvPr>
              <p:cNvSpPr txBox="1">
                <a:spLocks noChangeArrowheads="1"/>
              </p:cNvSpPr>
              <p:nvPr/>
            </p:nvSpPr>
            <p:spPr bwMode="auto">
              <a:xfrm>
                <a:off x="7687796" y="3587891"/>
                <a:ext cx="529043"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algn="ctr" eaLnBrk="1" hangingPunct="1"/>
                <a:r>
                  <a:rPr lang="en-US" altLang="en-US" sz="1400" b="1" dirty="0">
                    <a:latin typeface="+mj-lt"/>
                  </a:rPr>
                  <a:t>2</a:t>
                </a:r>
              </a:p>
            </p:txBody>
          </p:sp>
        </p:grpSp>
        <p:grpSp>
          <p:nvGrpSpPr>
            <p:cNvPr id="5" name="Group 4">
              <a:extLst>
                <a:ext uri="{FF2B5EF4-FFF2-40B4-BE49-F238E27FC236}">
                  <a16:creationId xmlns:a16="http://schemas.microsoft.com/office/drawing/2014/main" id="{93A0B2E9-CE29-4F7C-AFC9-679B8873B095}"/>
                </a:ext>
              </a:extLst>
            </p:cNvPr>
            <p:cNvGrpSpPr/>
            <p:nvPr/>
          </p:nvGrpSpPr>
          <p:grpSpPr>
            <a:xfrm>
              <a:off x="6694640" y="4272888"/>
              <a:ext cx="527478" cy="396000"/>
              <a:chOff x="6694640" y="4272888"/>
              <a:chExt cx="527478" cy="396000"/>
            </a:xfrm>
          </p:grpSpPr>
          <p:sp>
            <p:nvSpPr>
              <p:cNvPr id="29" name="Teardrop 28">
                <a:extLst>
                  <a:ext uri="{FF2B5EF4-FFF2-40B4-BE49-F238E27FC236}">
                    <a16:creationId xmlns:a16="http://schemas.microsoft.com/office/drawing/2014/main" id="{714DA6B9-3503-4743-B96D-C0387E3433EB}"/>
                  </a:ext>
                </a:extLst>
              </p:cNvPr>
              <p:cNvSpPr/>
              <p:nvPr/>
            </p:nvSpPr>
            <p:spPr>
              <a:xfrm rot="7994273">
                <a:off x="6757610" y="4272888"/>
                <a:ext cx="396000" cy="396000"/>
              </a:xfrm>
              <a:prstGeom prst="teardrop">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latin typeface="+mj-lt"/>
                </a:endParaRPr>
              </a:p>
            </p:txBody>
          </p:sp>
          <p:sp>
            <p:nvSpPr>
              <p:cNvPr id="30" name="Oval 29">
                <a:extLst>
                  <a:ext uri="{FF2B5EF4-FFF2-40B4-BE49-F238E27FC236}">
                    <a16:creationId xmlns:a16="http://schemas.microsoft.com/office/drawing/2014/main" id="{0538BF2D-7205-429C-9920-69C767E77FD5}"/>
                  </a:ext>
                </a:extLst>
              </p:cNvPr>
              <p:cNvSpPr/>
              <p:nvPr/>
            </p:nvSpPr>
            <p:spPr>
              <a:xfrm>
                <a:off x="6807876" y="4320739"/>
                <a:ext cx="301007" cy="28381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latin typeface="+mj-lt"/>
                </a:endParaRPr>
              </a:p>
            </p:txBody>
          </p:sp>
          <p:sp>
            <p:nvSpPr>
              <p:cNvPr id="37" name="TextBox 36">
                <a:extLst>
                  <a:ext uri="{FF2B5EF4-FFF2-40B4-BE49-F238E27FC236}">
                    <a16:creationId xmlns:a16="http://schemas.microsoft.com/office/drawing/2014/main" id="{9CCC179C-E666-4CBA-8225-E9AE8F63B9C3}"/>
                  </a:ext>
                </a:extLst>
              </p:cNvPr>
              <p:cNvSpPr txBox="1">
                <a:spLocks noChangeArrowheads="1"/>
              </p:cNvSpPr>
              <p:nvPr/>
            </p:nvSpPr>
            <p:spPr bwMode="auto">
              <a:xfrm>
                <a:off x="6694640" y="4304252"/>
                <a:ext cx="527478" cy="307777"/>
              </a:xfrm>
              <a:prstGeom prst="rect">
                <a:avLst/>
              </a:prstGeom>
              <a:noFill/>
              <a:ln w="9525">
                <a:noFill/>
                <a:miter lim="800000"/>
                <a:headEnd/>
                <a:tailEnd/>
              </a:ln>
              <a:extLst/>
            </p:spPr>
            <p:txBody>
              <a:bodyPr>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algn="ctr" eaLnBrk="1" hangingPunct="1"/>
                <a:r>
                  <a:rPr lang="en-US" altLang="en-US" sz="1400" b="1" dirty="0">
                    <a:latin typeface="+mj-lt"/>
                  </a:rPr>
                  <a:t>1</a:t>
                </a:r>
              </a:p>
            </p:txBody>
          </p:sp>
        </p:grpSp>
        <p:grpSp>
          <p:nvGrpSpPr>
            <p:cNvPr id="3" name="Group 2">
              <a:extLst>
                <a:ext uri="{FF2B5EF4-FFF2-40B4-BE49-F238E27FC236}">
                  <a16:creationId xmlns:a16="http://schemas.microsoft.com/office/drawing/2014/main" id="{1F76D10B-6ACE-4638-AB7A-1EF3942918AD}"/>
                </a:ext>
              </a:extLst>
            </p:cNvPr>
            <p:cNvGrpSpPr/>
            <p:nvPr/>
          </p:nvGrpSpPr>
          <p:grpSpPr>
            <a:xfrm>
              <a:off x="8607357" y="2825895"/>
              <a:ext cx="529043" cy="396000"/>
              <a:chOff x="8505184" y="2844945"/>
              <a:chExt cx="529043" cy="396000"/>
            </a:xfrm>
          </p:grpSpPr>
          <p:sp>
            <p:nvSpPr>
              <p:cNvPr id="66" name="Oval 65">
                <a:extLst>
                  <a:ext uri="{FF2B5EF4-FFF2-40B4-BE49-F238E27FC236}">
                    <a16:creationId xmlns:a16="http://schemas.microsoft.com/office/drawing/2014/main" id="{E0767904-B09B-41EB-A4C9-DA5D7C8E09E8}"/>
                  </a:ext>
                </a:extLst>
              </p:cNvPr>
              <p:cNvSpPr/>
              <p:nvPr/>
            </p:nvSpPr>
            <p:spPr>
              <a:xfrm>
                <a:off x="8618133" y="2898296"/>
                <a:ext cx="301007" cy="28381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latin typeface="+mj-lt"/>
                </a:endParaRPr>
              </a:p>
            </p:txBody>
          </p:sp>
          <p:sp>
            <p:nvSpPr>
              <p:cNvPr id="67" name="TextBox 66">
                <a:extLst>
                  <a:ext uri="{FF2B5EF4-FFF2-40B4-BE49-F238E27FC236}">
                    <a16:creationId xmlns:a16="http://schemas.microsoft.com/office/drawing/2014/main" id="{4736825B-C1D7-48B5-B010-D3116A534D48}"/>
                  </a:ext>
                </a:extLst>
              </p:cNvPr>
              <p:cNvSpPr txBox="1">
                <a:spLocks noChangeArrowheads="1"/>
              </p:cNvSpPr>
              <p:nvPr/>
            </p:nvSpPr>
            <p:spPr bwMode="auto">
              <a:xfrm>
                <a:off x="8505184" y="2872872"/>
                <a:ext cx="529043"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algn="ctr" eaLnBrk="1" hangingPunct="1"/>
                <a:r>
                  <a:rPr lang="en-US" altLang="en-US" sz="1400" b="1" dirty="0">
                    <a:latin typeface="+mj-lt"/>
                  </a:rPr>
                  <a:t>3</a:t>
                </a:r>
              </a:p>
            </p:txBody>
          </p:sp>
          <p:sp>
            <p:nvSpPr>
              <p:cNvPr id="68" name="Teardrop 67">
                <a:extLst>
                  <a:ext uri="{FF2B5EF4-FFF2-40B4-BE49-F238E27FC236}">
                    <a16:creationId xmlns:a16="http://schemas.microsoft.com/office/drawing/2014/main" id="{6A511322-FCB6-4287-85D1-8002AF8690E8}"/>
                  </a:ext>
                </a:extLst>
              </p:cNvPr>
              <p:cNvSpPr/>
              <p:nvPr/>
            </p:nvSpPr>
            <p:spPr>
              <a:xfrm rot="7994273">
                <a:off x="8570636" y="2844945"/>
                <a:ext cx="396000" cy="396000"/>
              </a:xfrm>
              <a:prstGeom prst="teardrop">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latin typeface="+mj-lt"/>
                </a:endParaRPr>
              </a:p>
            </p:txBody>
          </p:sp>
        </p:grpSp>
        <p:grpSp>
          <p:nvGrpSpPr>
            <p:cNvPr id="8" name="Group 7">
              <a:extLst>
                <a:ext uri="{FF2B5EF4-FFF2-40B4-BE49-F238E27FC236}">
                  <a16:creationId xmlns:a16="http://schemas.microsoft.com/office/drawing/2014/main" id="{1363545A-9938-4AE2-BE9F-9DD50FC1DC56}"/>
                </a:ext>
              </a:extLst>
            </p:cNvPr>
            <p:cNvGrpSpPr/>
            <p:nvPr/>
          </p:nvGrpSpPr>
          <p:grpSpPr>
            <a:xfrm>
              <a:off x="9564497" y="2076324"/>
              <a:ext cx="529043" cy="396000"/>
              <a:chOff x="9564497" y="2089024"/>
              <a:chExt cx="529043" cy="396000"/>
            </a:xfrm>
          </p:grpSpPr>
          <p:grpSp>
            <p:nvGrpSpPr>
              <p:cNvPr id="6" name="Group 5">
                <a:extLst>
                  <a:ext uri="{FF2B5EF4-FFF2-40B4-BE49-F238E27FC236}">
                    <a16:creationId xmlns:a16="http://schemas.microsoft.com/office/drawing/2014/main" id="{6D2B501A-72D7-40B8-9802-DE6E8019ADB1}"/>
                  </a:ext>
                </a:extLst>
              </p:cNvPr>
              <p:cNvGrpSpPr/>
              <p:nvPr/>
            </p:nvGrpSpPr>
            <p:grpSpPr>
              <a:xfrm>
                <a:off x="9564497" y="2116951"/>
                <a:ext cx="529043" cy="309240"/>
                <a:chOff x="9564497" y="2116951"/>
                <a:chExt cx="529043" cy="309240"/>
              </a:xfrm>
            </p:grpSpPr>
            <p:sp>
              <p:nvSpPr>
                <p:cNvPr id="69" name="Oval 68">
                  <a:extLst>
                    <a:ext uri="{FF2B5EF4-FFF2-40B4-BE49-F238E27FC236}">
                      <a16:creationId xmlns:a16="http://schemas.microsoft.com/office/drawing/2014/main" id="{A1A0480E-9E12-4EA2-BCCF-0C55EF3201CC}"/>
                    </a:ext>
                  </a:extLst>
                </p:cNvPr>
                <p:cNvSpPr/>
                <p:nvPr/>
              </p:nvSpPr>
              <p:spPr>
                <a:xfrm>
                  <a:off x="9683796" y="2142375"/>
                  <a:ext cx="301007" cy="283816"/>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latin typeface="+mj-lt"/>
                  </a:endParaRPr>
                </a:p>
              </p:txBody>
            </p:sp>
            <p:sp>
              <p:nvSpPr>
                <p:cNvPr id="70" name="TextBox 69">
                  <a:extLst>
                    <a:ext uri="{FF2B5EF4-FFF2-40B4-BE49-F238E27FC236}">
                      <a16:creationId xmlns:a16="http://schemas.microsoft.com/office/drawing/2014/main" id="{C5B3665F-4DAC-41AB-8260-BF53DC23963F}"/>
                    </a:ext>
                  </a:extLst>
                </p:cNvPr>
                <p:cNvSpPr txBox="1">
                  <a:spLocks noChangeArrowheads="1"/>
                </p:cNvSpPr>
                <p:nvPr/>
              </p:nvSpPr>
              <p:spPr bwMode="auto">
                <a:xfrm>
                  <a:off x="9564497" y="2116951"/>
                  <a:ext cx="529043"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algn="ctr" eaLnBrk="1" hangingPunct="1"/>
                  <a:r>
                    <a:rPr lang="en-US" altLang="en-US" sz="1400" b="1" dirty="0">
                      <a:latin typeface="+mj-lt"/>
                    </a:rPr>
                    <a:t>4</a:t>
                  </a:r>
                </a:p>
              </p:txBody>
            </p:sp>
          </p:grpSp>
          <p:sp>
            <p:nvSpPr>
              <p:cNvPr id="71" name="Teardrop 70">
                <a:extLst>
                  <a:ext uri="{FF2B5EF4-FFF2-40B4-BE49-F238E27FC236}">
                    <a16:creationId xmlns:a16="http://schemas.microsoft.com/office/drawing/2014/main" id="{8FD8D4C2-2B0C-4395-B822-9A684D330211}"/>
                  </a:ext>
                </a:extLst>
              </p:cNvPr>
              <p:cNvSpPr/>
              <p:nvPr/>
            </p:nvSpPr>
            <p:spPr>
              <a:xfrm rot="7994273">
                <a:off x="9636299" y="2089024"/>
                <a:ext cx="396000" cy="396000"/>
              </a:xfrm>
              <a:prstGeom prst="teardrop">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latin typeface="+mj-lt"/>
                </a:endParaRPr>
              </a:p>
            </p:txBody>
          </p:sp>
        </p:grpSp>
      </p:grpSp>
      <p:pic>
        <p:nvPicPr>
          <p:cNvPr id="33" name="Picture 32">
            <a:extLst>
              <a:ext uri="{FF2B5EF4-FFF2-40B4-BE49-F238E27FC236}">
                <a16:creationId xmlns:a16="http://schemas.microsoft.com/office/drawing/2014/main" id="{D4305123-9D7C-4CBA-B7E9-FD88F0F0B4A9}"/>
              </a:ext>
            </a:extLst>
          </p:cNvPr>
          <p:cNvPicPr>
            <a:picLocks noChangeAspect="1"/>
          </p:cNvPicPr>
          <p:nvPr/>
        </p:nvPicPr>
        <p:blipFill>
          <a:blip r:embed="rId5"/>
          <a:stretch>
            <a:fillRect/>
          </a:stretch>
        </p:blipFill>
        <p:spPr>
          <a:xfrm>
            <a:off x="750245" y="3119548"/>
            <a:ext cx="823031" cy="823031"/>
          </a:xfrm>
          <a:prstGeom prst="rect">
            <a:avLst/>
          </a:prstGeom>
        </p:spPr>
      </p:pic>
    </p:spTree>
    <p:extLst>
      <p:ext uri="{BB962C8B-B14F-4D97-AF65-F5344CB8AC3E}">
        <p14:creationId xmlns:p14="http://schemas.microsoft.com/office/powerpoint/2010/main" val="4089456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5E3661-2332-435D-8E7F-1BE7F831F8D4}"/>
              </a:ext>
            </a:extLst>
          </p:cNvPr>
          <p:cNvPicPr>
            <a:picLocks noChangeAspect="1"/>
          </p:cNvPicPr>
          <p:nvPr/>
        </p:nvPicPr>
        <p:blipFill>
          <a:blip r:embed="rId3"/>
          <a:stretch>
            <a:fillRect/>
          </a:stretch>
        </p:blipFill>
        <p:spPr>
          <a:xfrm>
            <a:off x="5876926" y="590432"/>
            <a:ext cx="4857750" cy="3226083"/>
          </a:xfrm>
          <a:prstGeom prst="rect">
            <a:avLst/>
          </a:prstGeom>
        </p:spPr>
      </p:pic>
      <p:sp>
        <p:nvSpPr>
          <p:cNvPr id="2" name="Title 1">
            <a:extLst>
              <a:ext uri="{FF2B5EF4-FFF2-40B4-BE49-F238E27FC236}">
                <a16:creationId xmlns:a16="http://schemas.microsoft.com/office/drawing/2014/main" id="{C937E30B-392D-4691-8125-129E25AAA524}"/>
              </a:ext>
            </a:extLst>
          </p:cNvPr>
          <p:cNvSpPr>
            <a:spLocks noGrp="1"/>
          </p:cNvSpPr>
          <p:nvPr>
            <p:ph type="title"/>
          </p:nvPr>
        </p:nvSpPr>
        <p:spPr>
          <a:xfrm>
            <a:off x="2468499" y="2947289"/>
            <a:ext cx="9966960" cy="2926080"/>
          </a:xfrm>
        </p:spPr>
        <p:txBody>
          <a:bodyPr/>
          <a:lstStyle/>
          <a:p>
            <a:r>
              <a:rPr lang="en-US" dirty="0"/>
              <a:t>Beginnings</a:t>
            </a:r>
          </a:p>
        </p:txBody>
      </p:sp>
      <p:pic>
        <p:nvPicPr>
          <p:cNvPr id="5" name="Graphic 4" descr="Purpose icon">
            <a:extLst>
              <a:ext uri="{FF2B5EF4-FFF2-40B4-BE49-F238E27FC236}">
                <a16:creationId xmlns:a16="http://schemas.microsoft.com/office/drawing/2014/main" id="{28F7ACE2-5D39-488F-AF39-9DEDFF0FF2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03486" y="2947289"/>
            <a:ext cx="936000" cy="936000"/>
          </a:xfrm>
          <a:prstGeom prst="rect">
            <a:avLst/>
          </a:prstGeom>
        </p:spPr>
      </p:pic>
    </p:spTree>
    <p:extLst>
      <p:ext uri="{BB962C8B-B14F-4D97-AF65-F5344CB8AC3E}">
        <p14:creationId xmlns:p14="http://schemas.microsoft.com/office/powerpoint/2010/main" val="3205968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E30B-392D-4691-8125-129E25AAA524}"/>
              </a:ext>
            </a:extLst>
          </p:cNvPr>
          <p:cNvSpPr>
            <a:spLocks noGrp="1"/>
          </p:cNvSpPr>
          <p:nvPr>
            <p:ph type="title"/>
          </p:nvPr>
        </p:nvSpPr>
        <p:spPr/>
        <p:txBody>
          <a:bodyPr/>
          <a:lstStyle/>
          <a:p>
            <a:r>
              <a:rPr lang="en-US" dirty="0"/>
              <a:t>Break/visit exhibits</a:t>
            </a:r>
          </a:p>
        </p:txBody>
      </p:sp>
      <p:sp>
        <p:nvSpPr>
          <p:cNvPr id="3" name="Text Placeholder 2">
            <a:extLst>
              <a:ext uri="{FF2B5EF4-FFF2-40B4-BE49-F238E27FC236}">
                <a16:creationId xmlns:a16="http://schemas.microsoft.com/office/drawing/2014/main" id="{E7C2A41D-6B6E-4DD0-A7BD-E8CA001266EE}"/>
              </a:ext>
            </a:extLst>
          </p:cNvPr>
          <p:cNvSpPr>
            <a:spLocks noGrp="1"/>
          </p:cNvSpPr>
          <p:nvPr>
            <p:ph type="body" idx="1"/>
          </p:nvPr>
        </p:nvSpPr>
        <p:spPr/>
        <p:txBody>
          <a:bodyPr>
            <a:normAutofit/>
          </a:bodyPr>
          <a:lstStyle/>
          <a:p>
            <a:r>
              <a:rPr lang="en-US" sz="2400" dirty="0"/>
              <a:t> </a:t>
            </a:r>
          </a:p>
        </p:txBody>
      </p:sp>
      <p:pic>
        <p:nvPicPr>
          <p:cNvPr id="5" name="Graphic 4" descr="Purpose icon">
            <a:extLst>
              <a:ext uri="{FF2B5EF4-FFF2-40B4-BE49-F238E27FC236}">
                <a16:creationId xmlns:a16="http://schemas.microsoft.com/office/drawing/2014/main" id="{28F7ACE2-5D39-488F-AF39-9DEDFF0FF2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03486" y="2947289"/>
            <a:ext cx="936000" cy="936000"/>
          </a:xfrm>
          <a:prstGeom prst="rect">
            <a:avLst/>
          </a:prstGeom>
        </p:spPr>
      </p:pic>
    </p:spTree>
    <p:extLst>
      <p:ext uri="{BB962C8B-B14F-4D97-AF65-F5344CB8AC3E}">
        <p14:creationId xmlns:p14="http://schemas.microsoft.com/office/powerpoint/2010/main" val="2815163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Clipboard icon">
            <a:extLst>
              <a:ext uri="{FF2B5EF4-FFF2-40B4-BE49-F238E27FC236}">
                <a16:creationId xmlns:a16="http://schemas.microsoft.com/office/drawing/2014/main" id="{6919C957-53BE-4D79-9BA1-A263BA61FA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4269" y="797815"/>
            <a:ext cx="952500" cy="952500"/>
          </a:xfrm>
          <a:prstGeom prst="rect">
            <a:avLst/>
          </a:prstGeom>
        </p:spPr>
      </p:pic>
      <p:sp>
        <p:nvSpPr>
          <p:cNvPr id="88" name="Title 87">
            <a:extLst>
              <a:ext uri="{FF2B5EF4-FFF2-40B4-BE49-F238E27FC236}">
                <a16:creationId xmlns:a16="http://schemas.microsoft.com/office/drawing/2014/main" id="{41B70991-B117-418C-8432-39BA57751DD0}"/>
              </a:ext>
            </a:extLst>
          </p:cNvPr>
          <p:cNvSpPr>
            <a:spLocks noGrp="1"/>
          </p:cNvSpPr>
          <p:nvPr>
            <p:ph type="title"/>
          </p:nvPr>
        </p:nvSpPr>
        <p:spPr/>
        <p:txBody>
          <a:bodyPr/>
          <a:lstStyle/>
          <a:p>
            <a:r>
              <a:rPr lang="en-US" dirty="0"/>
              <a:t>2005</a:t>
            </a:r>
          </a:p>
        </p:txBody>
      </p:sp>
      <p:sp>
        <p:nvSpPr>
          <p:cNvPr id="89" name="Text Placeholder 88">
            <a:extLst>
              <a:ext uri="{FF2B5EF4-FFF2-40B4-BE49-F238E27FC236}">
                <a16:creationId xmlns:a16="http://schemas.microsoft.com/office/drawing/2014/main" id="{41FDF737-A7CF-43BF-B9FC-22E9635B785B}"/>
              </a:ext>
            </a:extLst>
          </p:cNvPr>
          <p:cNvSpPr>
            <a:spLocks noGrp="1"/>
          </p:cNvSpPr>
          <p:nvPr>
            <p:ph type="body" sz="quarter" idx="18"/>
          </p:nvPr>
        </p:nvSpPr>
        <p:spPr>
          <a:xfrm>
            <a:off x="5384611" y="735013"/>
            <a:ext cx="3060700" cy="1081087"/>
          </a:xfrm>
        </p:spPr>
        <p:txBody>
          <a:bodyPr/>
          <a:lstStyle/>
          <a:p>
            <a:r>
              <a:rPr lang="en-US" dirty="0"/>
              <a:t>2012-2016</a:t>
            </a:r>
          </a:p>
        </p:txBody>
      </p:sp>
      <p:pic>
        <p:nvPicPr>
          <p:cNvPr id="13" name="Content Placeholder 12">
            <a:extLst>
              <a:ext uri="{FF2B5EF4-FFF2-40B4-BE49-F238E27FC236}">
                <a16:creationId xmlns:a16="http://schemas.microsoft.com/office/drawing/2014/main" id="{BD43F6C6-A62C-4B27-9795-0B748E0945EA}"/>
              </a:ext>
            </a:extLst>
          </p:cNvPr>
          <p:cNvPicPr>
            <a:picLocks noGrp="1" noChangeAspect="1"/>
          </p:cNvPicPr>
          <p:nvPr>
            <p:ph sz="quarter" idx="20"/>
          </p:nvPr>
        </p:nvPicPr>
        <p:blipFill>
          <a:blip r:embed="rId5"/>
          <a:stretch>
            <a:fillRect/>
          </a:stretch>
        </p:blipFill>
        <p:spPr>
          <a:xfrm>
            <a:off x="2187212" y="2116138"/>
            <a:ext cx="2899502" cy="3713162"/>
          </a:xfrm>
        </p:spPr>
      </p:pic>
      <p:pic>
        <p:nvPicPr>
          <p:cNvPr id="7" name="Content Placeholder 6">
            <a:extLst>
              <a:ext uri="{FF2B5EF4-FFF2-40B4-BE49-F238E27FC236}">
                <a16:creationId xmlns:a16="http://schemas.microsoft.com/office/drawing/2014/main" id="{DF17037B-F77E-4058-853E-72EE6EC1809A}"/>
              </a:ext>
            </a:extLst>
          </p:cNvPr>
          <p:cNvPicPr>
            <a:picLocks noGrp="1" noChangeAspect="1"/>
          </p:cNvPicPr>
          <p:nvPr>
            <p:ph sz="quarter" idx="22"/>
          </p:nvPr>
        </p:nvPicPr>
        <p:blipFill>
          <a:blip r:embed="rId6"/>
          <a:stretch>
            <a:fillRect/>
          </a:stretch>
        </p:blipFill>
        <p:spPr>
          <a:xfrm>
            <a:off x="8755966" y="2097088"/>
            <a:ext cx="2868394" cy="3713162"/>
          </a:xfrm>
          <a:prstGeom prst="rect">
            <a:avLst/>
          </a:prstGeom>
        </p:spPr>
      </p:pic>
      <p:sp>
        <p:nvSpPr>
          <p:cNvPr id="4" name="Text Placeholder 3">
            <a:extLst>
              <a:ext uri="{FF2B5EF4-FFF2-40B4-BE49-F238E27FC236}">
                <a16:creationId xmlns:a16="http://schemas.microsoft.com/office/drawing/2014/main" id="{1F8D2955-2024-49A5-9D48-33BC78E03578}"/>
              </a:ext>
            </a:extLst>
          </p:cNvPr>
          <p:cNvSpPr>
            <a:spLocks noGrp="1"/>
          </p:cNvSpPr>
          <p:nvPr>
            <p:ph type="body" sz="quarter" idx="19"/>
          </p:nvPr>
        </p:nvSpPr>
        <p:spPr/>
        <p:txBody>
          <a:bodyPr/>
          <a:lstStyle/>
          <a:p>
            <a:r>
              <a:rPr lang="en-US" dirty="0"/>
              <a:t>2017-2021</a:t>
            </a:r>
          </a:p>
        </p:txBody>
      </p:sp>
      <p:pic>
        <p:nvPicPr>
          <p:cNvPr id="11" name="Content Placeholder 10">
            <a:extLst>
              <a:ext uri="{FF2B5EF4-FFF2-40B4-BE49-F238E27FC236}">
                <a16:creationId xmlns:a16="http://schemas.microsoft.com/office/drawing/2014/main" id="{D2957BB5-DF4B-4295-BD61-F69245438729}"/>
              </a:ext>
            </a:extLst>
          </p:cNvPr>
          <p:cNvPicPr>
            <a:picLocks noGrp="1" noChangeAspect="1"/>
          </p:cNvPicPr>
          <p:nvPr>
            <p:ph sz="quarter" idx="21"/>
          </p:nvPr>
        </p:nvPicPr>
        <p:blipFill>
          <a:blip r:embed="rId7"/>
          <a:stretch>
            <a:fillRect/>
          </a:stretch>
        </p:blipFill>
        <p:spPr>
          <a:xfrm>
            <a:off x="5470303" y="2103438"/>
            <a:ext cx="2889693" cy="3713162"/>
          </a:xfrm>
        </p:spPr>
      </p:pic>
    </p:spTree>
    <p:extLst>
      <p:ext uri="{BB962C8B-B14F-4D97-AF65-F5344CB8AC3E}">
        <p14:creationId xmlns:p14="http://schemas.microsoft.com/office/powerpoint/2010/main" val="694725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91BC143-41A5-45B5-BCD2-314B84B5CDF1}"/>
              </a:ext>
            </a:extLst>
          </p:cNvPr>
          <p:cNvGraphicFramePr>
            <a:graphicFrameLocks noGrp="1"/>
          </p:cNvGraphicFramePr>
          <p:nvPr>
            <p:ph idx="1"/>
            <p:extLst/>
          </p:nvPr>
        </p:nvGraphicFramePr>
        <p:xfrm>
          <a:off x="838200" y="830327"/>
          <a:ext cx="10515600" cy="4000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06FEDBEF-D399-42DD-A706-331DB11E4AAF}"/>
              </a:ext>
            </a:extLst>
          </p:cNvPr>
          <p:cNvGrpSpPr/>
          <p:nvPr/>
        </p:nvGrpSpPr>
        <p:grpSpPr>
          <a:xfrm>
            <a:off x="4250543" y="4976053"/>
            <a:ext cx="1800308" cy="900154"/>
            <a:chOff x="8714392" y="2189282"/>
            <a:chExt cx="1800308" cy="900154"/>
          </a:xfrm>
        </p:grpSpPr>
        <p:sp>
          <p:nvSpPr>
            <p:cNvPr id="7" name="Rectangle 6">
              <a:extLst>
                <a:ext uri="{FF2B5EF4-FFF2-40B4-BE49-F238E27FC236}">
                  <a16:creationId xmlns:a16="http://schemas.microsoft.com/office/drawing/2014/main" id="{189A8EB0-047A-4B6C-812B-568CA5D4028B}"/>
                </a:ext>
              </a:extLst>
            </p:cNvPr>
            <p:cNvSpPr/>
            <p:nvPr/>
          </p:nvSpPr>
          <p:spPr>
            <a:xfrm>
              <a:off x="8714392" y="2189282"/>
              <a:ext cx="1800308" cy="9001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TextBox 7">
              <a:extLst>
                <a:ext uri="{FF2B5EF4-FFF2-40B4-BE49-F238E27FC236}">
                  <a16:creationId xmlns:a16="http://schemas.microsoft.com/office/drawing/2014/main" id="{EE161AD9-524E-4258-8B8F-581DE151191F}"/>
                </a:ext>
              </a:extLst>
            </p:cNvPr>
            <p:cNvSpPr txBox="1"/>
            <p:nvPr/>
          </p:nvSpPr>
          <p:spPr>
            <a:xfrm>
              <a:off x="8714392" y="2189282"/>
              <a:ext cx="1800308" cy="900154"/>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South Central Regional Coalition</a:t>
              </a:r>
              <a:endParaRPr lang="en-US" sz="2000" dirty="0"/>
            </a:p>
          </p:txBody>
        </p:sp>
      </p:grpSp>
      <p:grpSp>
        <p:nvGrpSpPr>
          <p:cNvPr id="10" name="Group 9">
            <a:extLst>
              <a:ext uri="{FF2B5EF4-FFF2-40B4-BE49-F238E27FC236}">
                <a16:creationId xmlns:a16="http://schemas.microsoft.com/office/drawing/2014/main" id="{7FD98F6E-4776-4BC0-A501-8F9DC1952374}"/>
              </a:ext>
            </a:extLst>
          </p:cNvPr>
          <p:cNvGrpSpPr/>
          <p:nvPr/>
        </p:nvGrpSpPr>
        <p:grpSpPr>
          <a:xfrm>
            <a:off x="2119500" y="4954681"/>
            <a:ext cx="1800308" cy="900154"/>
            <a:chOff x="8714392" y="2189282"/>
            <a:chExt cx="1800308" cy="900154"/>
          </a:xfrm>
        </p:grpSpPr>
        <p:sp>
          <p:nvSpPr>
            <p:cNvPr id="11" name="Rectangle 10">
              <a:extLst>
                <a:ext uri="{FF2B5EF4-FFF2-40B4-BE49-F238E27FC236}">
                  <a16:creationId xmlns:a16="http://schemas.microsoft.com/office/drawing/2014/main" id="{26D7C64F-8F46-4CBA-A4A6-49C02E8D5B64}"/>
                </a:ext>
              </a:extLst>
            </p:cNvPr>
            <p:cNvSpPr/>
            <p:nvPr/>
          </p:nvSpPr>
          <p:spPr>
            <a:xfrm>
              <a:off x="8714392" y="2189282"/>
              <a:ext cx="1800308" cy="9001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FE616AD1-FF2F-42B1-903E-F5AEDE5D1537}"/>
                </a:ext>
              </a:extLst>
            </p:cNvPr>
            <p:cNvSpPr txBox="1"/>
            <p:nvPr/>
          </p:nvSpPr>
          <p:spPr>
            <a:xfrm>
              <a:off x="8714392" y="2189282"/>
              <a:ext cx="1800308" cy="900154"/>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North Central Regional Coalition</a:t>
              </a:r>
            </a:p>
          </p:txBody>
        </p:sp>
      </p:grpSp>
      <p:grpSp>
        <p:nvGrpSpPr>
          <p:cNvPr id="13" name="Group 12">
            <a:extLst>
              <a:ext uri="{FF2B5EF4-FFF2-40B4-BE49-F238E27FC236}">
                <a16:creationId xmlns:a16="http://schemas.microsoft.com/office/drawing/2014/main" id="{16D266B9-74E0-4A57-88F8-E26F4BA9D7F2}"/>
              </a:ext>
            </a:extLst>
          </p:cNvPr>
          <p:cNvGrpSpPr/>
          <p:nvPr/>
        </p:nvGrpSpPr>
        <p:grpSpPr>
          <a:xfrm>
            <a:off x="6381586" y="4976053"/>
            <a:ext cx="1800308" cy="900154"/>
            <a:chOff x="8714392" y="2189282"/>
            <a:chExt cx="1800308" cy="900154"/>
          </a:xfrm>
        </p:grpSpPr>
        <p:sp>
          <p:nvSpPr>
            <p:cNvPr id="14" name="Rectangle 13">
              <a:extLst>
                <a:ext uri="{FF2B5EF4-FFF2-40B4-BE49-F238E27FC236}">
                  <a16:creationId xmlns:a16="http://schemas.microsoft.com/office/drawing/2014/main" id="{0CF14336-F503-47A9-9B34-CCA5996DA920}"/>
                </a:ext>
              </a:extLst>
            </p:cNvPr>
            <p:cNvSpPr/>
            <p:nvPr/>
          </p:nvSpPr>
          <p:spPr>
            <a:xfrm>
              <a:off x="8714392" y="2189282"/>
              <a:ext cx="1800308" cy="9001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TextBox 14">
              <a:extLst>
                <a:ext uri="{FF2B5EF4-FFF2-40B4-BE49-F238E27FC236}">
                  <a16:creationId xmlns:a16="http://schemas.microsoft.com/office/drawing/2014/main" id="{1A8E173E-3748-4E1A-A68D-356E94B87726}"/>
                </a:ext>
              </a:extLst>
            </p:cNvPr>
            <p:cNvSpPr txBox="1"/>
            <p:nvPr/>
          </p:nvSpPr>
          <p:spPr>
            <a:xfrm>
              <a:off x="8714392" y="2189282"/>
              <a:ext cx="1800308" cy="900154"/>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Southeast Regional Coalition</a:t>
              </a:r>
            </a:p>
          </p:txBody>
        </p:sp>
      </p:grpSp>
      <p:grpSp>
        <p:nvGrpSpPr>
          <p:cNvPr id="16" name="Group 15">
            <a:extLst>
              <a:ext uri="{FF2B5EF4-FFF2-40B4-BE49-F238E27FC236}">
                <a16:creationId xmlns:a16="http://schemas.microsoft.com/office/drawing/2014/main" id="{89286F7F-3A0A-444A-8478-5E0894CD8B98}"/>
              </a:ext>
            </a:extLst>
          </p:cNvPr>
          <p:cNvGrpSpPr/>
          <p:nvPr/>
        </p:nvGrpSpPr>
        <p:grpSpPr>
          <a:xfrm>
            <a:off x="8501744" y="4954681"/>
            <a:ext cx="1800308" cy="900154"/>
            <a:chOff x="8714392" y="2189282"/>
            <a:chExt cx="1800308" cy="900154"/>
          </a:xfrm>
        </p:grpSpPr>
        <p:sp>
          <p:nvSpPr>
            <p:cNvPr id="17" name="Rectangle 16">
              <a:extLst>
                <a:ext uri="{FF2B5EF4-FFF2-40B4-BE49-F238E27FC236}">
                  <a16:creationId xmlns:a16="http://schemas.microsoft.com/office/drawing/2014/main" id="{75C0E972-26C7-4910-AFBA-ED3DA8ADA773}"/>
                </a:ext>
              </a:extLst>
            </p:cNvPr>
            <p:cNvSpPr/>
            <p:nvPr/>
          </p:nvSpPr>
          <p:spPr>
            <a:xfrm>
              <a:off x="8714392" y="2189282"/>
              <a:ext cx="1800308" cy="9001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TextBox 17">
              <a:extLst>
                <a:ext uri="{FF2B5EF4-FFF2-40B4-BE49-F238E27FC236}">
                  <a16:creationId xmlns:a16="http://schemas.microsoft.com/office/drawing/2014/main" id="{F0344D49-B912-4AF2-906A-D13ADCED72BC}"/>
                </a:ext>
              </a:extLst>
            </p:cNvPr>
            <p:cNvSpPr txBox="1"/>
            <p:nvPr/>
          </p:nvSpPr>
          <p:spPr>
            <a:xfrm>
              <a:off x="8714392" y="2189282"/>
              <a:ext cx="1800308" cy="900154"/>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Southwest Regional Coalition</a:t>
              </a:r>
            </a:p>
          </p:txBody>
        </p:sp>
      </p:grpSp>
      <p:cxnSp>
        <p:nvCxnSpPr>
          <p:cNvPr id="23" name="Straight Connector 22">
            <a:extLst>
              <a:ext uri="{FF2B5EF4-FFF2-40B4-BE49-F238E27FC236}">
                <a16:creationId xmlns:a16="http://schemas.microsoft.com/office/drawing/2014/main" id="{18B79981-274A-4032-9F12-C6E89A838320}"/>
              </a:ext>
            </a:extLst>
          </p:cNvPr>
          <p:cNvCxnSpPr>
            <a:stCxn id="15" idx="0"/>
          </p:cNvCxnSpPr>
          <p:nvPr/>
        </p:nvCxnSpPr>
        <p:spPr>
          <a:xfrm flipV="1">
            <a:off x="7281740" y="2869660"/>
            <a:ext cx="0" cy="21063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2C4DACF-816E-40EA-9B2D-2FE33A07F5CB}"/>
              </a:ext>
            </a:extLst>
          </p:cNvPr>
          <p:cNvCxnSpPr/>
          <p:nvPr/>
        </p:nvCxnSpPr>
        <p:spPr>
          <a:xfrm flipV="1">
            <a:off x="9401898" y="2848288"/>
            <a:ext cx="0" cy="21063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728FAF7-5D09-4319-BF11-C059917894CB}"/>
              </a:ext>
            </a:extLst>
          </p:cNvPr>
          <p:cNvCxnSpPr>
            <a:cxnSpLocks/>
          </p:cNvCxnSpPr>
          <p:nvPr/>
        </p:nvCxnSpPr>
        <p:spPr>
          <a:xfrm flipH="1">
            <a:off x="6994187" y="2863246"/>
            <a:ext cx="24077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21DD134-E6DA-4093-9057-4646AC49BB83}"/>
              </a:ext>
            </a:extLst>
          </p:cNvPr>
          <p:cNvCxnSpPr>
            <a:cxnSpLocks/>
          </p:cNvCxnSpPr>
          <p:nvPr/>
        </p:nvCxnSpPr>
        <p:spPr>
          <a:xfrm flipH="1">
            <a:off x="2511928" y="2869561"/>
            <a:ext cx="2684378" cy="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C1F58CE-1435-4002-BC91-B5337B24EC8E}"/>
              </a:ext>
            </a:extLst>
          </p:cNvPr>
          <p:cNvCxnSpPr/>
          <p:nvPr/>
        </p:nvCxnSpPr>
        <p:spPr>
          <a:xfrm flipV="1">
            <a:off x="5021680" y="2872974"/>
            <a:ext cx="0" cy="210639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00698E6-56DD-49DE-8A2C-9CE50448FD96}"/>
              </a:ext>
            </a:extLst>
          </p:cNvPr>
          <p:cNvCxnSpPr>
            <a:cxnSpLocks/>
          </p:cNvCxnSpPr>
          <p:nvPr/>
        </p:nvCxnSpPr>
        <p:spPr>
          <a:xfrm flipV="1">
            <a:off x="2511928" y="2869660"/>
            <a:ext cx="0" cy="2085021"/>
          </a:xfrm>
          <a:prstGeom prst="line">
            <a:avLst/>
          </a:prstGeom>
        </p:spPr>
        <p:style>
          <a:lnRef idx="1">
            <a:schemeClr val="accent1"/>
          </a:lnRef>
          <a:fillRef idx="0">
            <a:schemeClr val="accent1"/>
          </a:fillRef>
          <a:effectRef idx="0">
            <a:schemeClr val="accent1"/>
          </a:effectRef>
          <a:fontRef idx="minor">
            <a:schemeClr val="tx1"/>
          </a:fontRef>
        </p:style>
      </p:cxnSp>
      <p:sp>
        <p:nvSpPr>
          <p:cNvPr id="21" name="Title 87">
            <a:extLst>
              <a:ext uri="{FF2B5EF4-FFF2-40B4-BE49-F238E27FC236}">
                <a16:creationId xmlns:a16="http://schemas.microsoft.com/office/drawing/2014/main" id="{9DB19762-5228-4197-83B1-47B0676BDDEA}"/>
              </a:ext>
            </a:extLst>
          </p:cNvPr>
          <p:cNvSpPr>
            <a:spLocks noGrp="1"/>
          </p:cNvSpPr>
          <p:nvPr>
            <p:ph type="title"/>
          </p:nvPr>
        </p:nvSpPr>
        <p:spPr>
          <a:xfrm>
            <a:off x="1298225" y="519784"/>
            <a:ext cx="3868709" cy="1296241"/>
          </a:xfrm>
        </p:spPr>
        <p:txBody>
          <a:bodyPr>
            <a:normAutofit fontScale="90000"/>
          </a:bodyPr>
          <a:lstStyle/>
          <a:p>
            <a:r>
              <a:rPr lang="en-US" dirty="0"/>
              <a:t>Current Structure</a:t>
            </a:r>
          </a:p>
        </p:txBody>
      </p:sp>
    </p:spTree>
    <p:extLst>
      <p:ext uri="{BB962C8B-B14F-4D97-AF65-F5344CB8AC3E}">
        <p14:creationId xmlns:p14="http://schemas.microsoft.com/office/powerpoint/2010/main" val="2848972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5E3661-2332-435D-8E7F-1BE7F831F8D4}"/>
              </a:ext>
            </a:extLst>
          </p:cNvPr>
          <p:cNvPicPr>
            <a:picLocks noChangeAspect="1"/>
          </p:cNvPicPr>
          <p:nvPr/>
        </p:nvPicPr>
        <p:blipFill>
          <a:blip r:embed="rId3"/>
          <a:stretch>
            <a:fillRect/>
          </a:stretch>
        </p:blipFill>
        <p:spPr>
          <a:xfrm>
            <a:off x="5876926" y="590432"/>
            <a:ext cx="4857750" cy="3226083"/>
          </a:xfrm>
          <a:prstGeom prst="rect">
            <a:avLst/>
          </a:prstGeom>
        </p:spPr>
      </p:pic>
      <p:sp>
        <p:nvSpPr>
          <p:cNvPr id="2" name="Title 1">
            <a:extLst>
              <a:ext uri="{FF2B5EF4-FFF2-40B4-BE49-F238E27FC236}">
                <a16:creationId xmlns:a16="http://schemas.microsoft.com/office/drawing/2014/main" id="{C937E30B-392D-4691-8125-129E25AAA524}"/>
              </a:ext>
            </a:extLst>
          </p:cNvPr>
          <p:cNvSpPr>
            <a:spLocks noGrp="1"/>
          </p:cNvSpPr>
          <p:nvPr>
            <p:ph type="title"/>
          </p:nvPr>
        </p:nvSpPr>
        <p:spPr>
          <a:xfrm>
            <a:off x="2468499" y="2947289"/>
            <a:ext cx="9966960" cy="2926080"/>
          </a:xfrm>
        </p:spPr>
        <p:txBody>
          <a:bodyPr/>
          <a:lstStyle/>
          <a:p>
            <a:r>
              <a:rPr lang="en-US" dirty="0"/>
              <a:t>ACCOMPLISHMENTS</a:t>
            </a:r>
          </a:p>
        </p:txBody>
      </p:sp>
      <p:pic>
        <p:nvPicPr>
          <p:cNvPr id="5" name="Graphic 4" descr="Purpose icon">
            <a:extLst>
              <a:ext uri="{FF2B5EF4-FFF2-40B4-BE49-F238E27FC236}">
                <a16:creationId xmlns:a16="http://schemas.microsoft.com/office/drawing/2014/main" id="{28F7ACE2-5D39-488F-AF39-9DEDFF0FF2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03486" y="2947289"/>
            <a:ext cx="936000" cy="936000"/>
          </a:xfrm>
          <a:prstGeom prst="rect">
            <a:avLst/>
          </a:prstGeom>
        </p:spPr>
      </p:pic>
    </p:spTree>
    <p:extLst>
      <p:ext uri="{BB962C8B-B14F-4D97-AF65-F5344CB8AC3E}">
        <p14:creationId xmlns:p14="http://schemas.microsoft.com/office/powerpoint/2010/main" val="39436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Learning icon">
            <a:extLst>
              <a:ext uri="{FF2B5EF4-FFF2-40B4-BE49-F238E27FC236}">
                <a16:creationId xmlns:a16="http://schemas.microsoft.com/office/drawing/2014/main" id="{FE130EDC-6F0A-417B-A698-CF2C65F0A3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946" y="613889"/>
            <a:ext cx="1440000" cy="1440000"/>
          </a:xfrm>
          <a:prstGeom prst="rect">
            <a:avLst/>
          </a:prstGeom>
        </p:spPr>
      </p:pic>
      <p:sp>
        <p:nvSpPr>
          <p:cNvPr id="2" name="Title 1">
            <a:extLst>
              <a:ext uri="{FF2B5EF4-FFF2-40B4-BE49-F238E27FC236}">
                <a16:creationId xmlns:a16="http://schemas.microsoft.com/office/drawing/2014/main" id="{D78D0989-E3E5-41DB-A78D-61E199491D89}"/>
              </a:ext>
            </a:extLst>
          </p:cNvPr>
          <p:cNvSpPr>
            <a:spLocks noGrp="1"/>
          </p:cNvSpPr>
          <p:nvPr>
            <p:ph type="title"/>
          </p:nvPr>
        </p:nvSpPr>
        <p:spPr/>
        <p:txBody>
          <a:bodyPr/>
          <a:lstStyle/>
          <a:p>
            <a:r>
              <a:rPr lang="en-US" dirty="0"/>
              <a:t>KCP Accomplishments</a:t>
            </a:r>
          </a:p>
        </p:txBody>
      </p:sp>
      <p:sp>
        <p:nvSpPr>
          <p:cNvPr id="3" name="Content Placeholder 2">
            <a:extLst>
              <a:ext uri="{FF2B5EF4-FFF2-40B4-BE49-F238E27FC236}">
                <a16:creationId xmlns:a16="http://schemas.microsoft.com/office/drawing/2014/main" id="{5DB23205-1719-4B43-A690-268E347D390E}"/>
              </a:ext>
            </a:extLst>
          </p:cNvPr>
          <p:cNvSpPr>
            <a:spLocks noGrp="1"/>
          </p:cNvSpPr>
          <p:nvPr>
            <p:ph sz="half" idx="1"/>
          </p:nvPr>
        </p:nvSpPr>
        <p:spPr>
          <a:xfrm>
            <a:off x="1143000" y="2057399"/>
            <a:ext cx="4754880" cy="4023360"/>
          </a:xfrm>
        </p:spPr>
        <p:txBody>
          <a:bodyPr/>
          <a:lstStyle/>
          <a:p>
            <a:endParaRPr lang="en-US" dirty="0"/>
          </a:p>
          <a:p>
            <a:endParaRPr lang="en-US" dirty="0"/>
          </a:p>
        </p:txBody>
      </p:sp>
      <p:sp>
        <p:nvSpPr>
          <p:cNvPr id="4" name="Content Placeholder 3">
            <a:extLst>
              <a:ext uri="{FF2B5EF4-FFF2-40B4-BE49-F238E27FC236}">
                <a16:creationId xmlns:a16="http://schemas.microsoft.com/office/drawing/2014/main" id="{B6121FED-B50C-4A21-9460-5D32C70FEAA0}"/>
              </a:ext>
            </a:extLst>
          </p:cNvPr>
          <p:cNvSpPr>
            <a:spLocks noGrp="1"/>
          </p:cNvSpPr>
          <p:nvPr>
            <p:ph sz="half" idx="2"/>
          </p:nvPr>
        </p:nvSpPr>
        <p:spPr/>
        <p:txBody>
          <a:bodyPr/>
          <a:lstStyle/>
          <a:p>
            <a:pPr marL="0" indent="0">
              <a:buNone/>
            </a:pPr>
            <a:r>
              <a:rPr lang="en-US" dirty="0"/>
              <a:t>  </a:t>
            </a:r>
          </a:p>
        </p:txBody>
      </p:sp>
      <p:sp>
        <p:nvSpPr>
          <p:cNvPr id="5" name="Rectangle 4">
            <a:extLst>
              <a:ext uri="{FF2B5EF4-FFF2-40B4-BE49-F238E27FC236}">
                <a16:creationId xmlns:a16="http://schemas.microsoft.com/office/drawing/2014/main" id="{43F721AA-9229-4F1B-89AF-38BB108563F6}"/>
              </a:ext>
            </a:extLst>
          </p:cNvPr>
          <p:cNvSpPr/>
          <p:nvPr/>
        </p:nvSpPr>
        <p:spPr>
          <a:xfrm>
            <a:off x="838946" y="2053889"/>
            <a:ext cx="6285089" cy="3970318"/>
          </a:xfrm>
          <a:prstGeom prst="rect">
            <a:avLst/>
          </a:prstGeom>
        </p:spPr>
        <p:txBody>
          <a:bodyPr wrap="square">
            <a:spAutoFit/>
          </a:bodyPr>
          <a:lstStyle/>
          <a:p>
            <a:pPr marL="342900" indent="-342900">
              <a:buFont typeface="+mj-lt"/>
              <a:buAutoNum type="arabicPeriod"/>
            </a:pPr>
            <a:r>
              <a:rPr lang="en-US" dirty="0"/>
              <a:t>Developed a web-site </a:t>
            </a:r>
            <a:r>
              <a:rPr lang="en-US" dirty="0">
                <a:hlinkClick r:id="rId5"/>
              </a:rPr>
              <a:t>www.KSCancerPartnership.org</a:t>
            </a:r>
            <a:r>
              <a:rPr lang="en-US" dirty="0"/>
              <a:t> </a:t>
            </a:r>
          </a:p>
          <a:p>
            <a:pPr marL="342900" indent="-342900">
              <a:buFont typeface="+mj-lt"/>
              <a:buAutoNum type="arabicPeriod"/>
            </a:pPr>
            <a:r>
              <a:rPr lang="en-US" dirty="0"/>
              <a:t>Trained HR professionals on  “Survivorship in the Workplace”</a:t>
            </a:r>
          </a:p>
          <a:p>
            <a:pPr marL="342900" indent="-342900">
              <a:buFont typeface="+mj-lt"/>
              <a:buAutoNum type="arabicPeriod"/>
            </a:pPr>
            <a:r>
              <a:rPr lang="en-US" dirty="0"/>
              <a:t>Developed an online resource directory for cancer survivors</a:t>
            </a:r>
          </a:p>
          <a:p>
            <a:pPr marL="342900" indent="-342900">
              <a:buFont typeface="+mj-lt"/>
              <a:buAutoNum type="arabicPeriod"/>
            </a:pPr>
            <a:r>
              <a:rPr lang="en-US" dirty="0"/>
              <a:t>2016 Tanning bed legislation</a:t>
            </a:r>
          </a:p>
          <a:p>
            <a:pPr marL="342900" indent="-342900">
              <a:buFont typeface="+mj-lt"/>
              <a:buAutoNum type="arabicPeriod"/>
            </a:pPr>
            <a:r>
              <a:rPr lang="en-US" dirty="0"/>
              <a:t>Added a cancer survivorship resource directory to </a:t>
            </a:r>
            <a:r>
              <a:rPr lang="en-US" dirty="0">
                <a:hlinkClick r:id="rId5"/>
              </a:rPr>
              <a:t>www.KSCancerPartnership.org</a:t>
            </a:r>
            <a:r>
              <a:rPr lang="en-US" dirty="0"/>
              <a:t> </a:t>
            </a:r>
          </a:p>
          <a:p>
            <a:pPr marL="342900" indent="-342900">
              <a:buFont typeface="+mj-lt"/>
              <a:buAutoNum type="arabicPeriod"/>
            </a:pPr>
            <a:r>
              <a:rPr lang="en-US" dirty="0"/>
              <a:t>Developed a catalog of cancer-related patient education materials for providers to order at no cost</a:t>
            </a:r>
          </a:p>
          <a:p>
            <a:pPr marL="342900" indent="-342900">
              <a:buFont typeface="+mj-lt"/>
              <a:buAutoNum type="arabicPeriod"/>
            </a:pPr>
            <a:r>
              <a:rPr lang="en-US" dirty="0"/>
              <a:t>Developed HPV videos for public and providers</a:t>
            </a:r>
          </a:p>
          <a:p>
            <a:pPr marL="342900" indent="-342900">
              <a:buFont typeface="+mj-lt"/>
              <a:buAutoNum type="arabicPeriod"/>
            </a:pPr>
            <a:r>
              <a:rPr lang="en-US" dirty="0"/>
              <a:t>Received of competitive funding for cancer survivorship objectives (CDC 1501)</a:t>
            </a:r>
          </a:p>
          <a:p>
            <a:pPr marL="342900" indent="-342900">
              <a:buFont typeface="+mj-lt"/>
              <a:buAutoNum type="arabicPeriod"/>
            </a:pPr>
            <a:r>
              <a:rPr lang="en-US" dirty="0"/>
              <a:t>2018 Palliative Care Advisory Council legislation</a:t>
            </a:r>
          </a:p>
          <a:p>
            <a:endParaRPr lang="en-US" dirty="0"/>
          </a:p>
          <a:p>
            <a:endParaRPr lang="en-US" dirty="0"/>
          </a:p>
        </p:txBody>
      </p:sp>
    </p:spTree>
    <p:extLst>
      <p:ext uri="{BB962C8B-B14F-4D97-AF65-F5344CB8AC3E}">
        <p14:creationId xmlns:p14="http://schemas.microsoft.com/office/powerpoint/2010/main" val="136387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5E3661-2332-435D-8E7F-1BE7F831F8D4}"/>
              </a:ext>
            </a:extLst>
          </p:cNvPr>
          <p:cNvPicPr>
            <a:picLocks noChangeAspect="1"/>
          </p:cNvPicPr>
          <p:nvPr/>
        </p:nvPicPr>
        <p:blipFill>
          <a:blip r:embed="rId3"/>
          <a:stretch>
            <a:fillRect/>
          </a:stretch>
        </p:blipFill>
        <p:spPr>
          <a:xfrm>
            <a:off x="5876926" y="590432"/>
            <a:ext cx="4857750" cy="3226083"/>
          </a:xfrm>
          <a:prstGeom prst="rect">
            <a:avLst/>
          </a:prstGeom>
        </p:spPr>
      </p:pic>
      <p:sp>
        <p:nvSpPr>
          <p:cNvPr id="2" name="Title 1">
            <a:extLst>
              <a:ext uri="{FF2B5EF4-FFF2-40B4-BE49-F238E27FC236}">
                <a16:creationId xmlns:a16="http://schemas.microsoft.com/office/drawing/2014/main" id="{C937E30B-392D-4691-8125-129E25AAA524}"/>
              </a:ext>
            </a:extLst>
          </p:cNvPr>
          <p:cNvSpPr>
            <a:spLocks noGrp="1"/>
          </p:cNvSpPr>
          <p:nvPr>
            <p:ph type="title"/>
          </p:nvPr>
        </p:nvSpPr>
        <p:spPr>
          <a:xfrm>
            <a:off x="2468499" y="2947289"/>
            <a:ext cx="9966960" cy="2926080"/>
          </a:xfrm>
        </p:spPr>
        <p:txBody>
          <a:bodyPr/>
          <a:lstStyle/>
          <a:p>
            <a:r>
              <a:rPr lang="en-US" dirty="0"/>
              <a:t>GAPS</a:t>
            </a:r>
          </a:p>
        </p:txBody>
      </p:sp>
      <p:pic>
        <p:nvPicPr>
          <p:cNvPr id="5" name="Graphic 4" descr="Purpose icon">
            <a:extLst>
              <a:ext uri="{FF2B5EF4-FFF2-40B4-BE49-F238E27FC236}">
                <a16:creationId xmlns:a16="http://schemas.microsoft.com/office/drawing/2014/main" id="{28F7ACE2-5D39-488F-AF39-9DEDFF0FF2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03486" y="2947289"/>
            <a:ext cx="936000" cy="936000"/>
          </a:xfrm>
          <a:prstGeom prst="rect">
            <a:avLst/>
          </a:prstGeom>
        </p:spPr>
      </p:pic>
    </p:spTree>
    <p:extLst>
      <p:ext uri="{BB962C8B-B14F-4D97-AF65-F5344CB8AC3E}">
        <p14:creationId xmlns:p14="http://schemas.microsoft.com/office/powerpoint/2010/main" val="2256433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Learning icon">
            <a:extLst>
              <a:ext uri="{FF2B5EF4-FFF2-40B4-BE49-F238E27FC236}">
                <a16:creationId xmlns:a16="http://schemas.microsoft.com/office/drawing/2014/main" id="{FE130EDC-6F0A-417B-A698-CF2C65F0A3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946" y="613889"/>
            <a:ext cx="1440000" cy="1440000"/>
          </a:xfrm>
          <a:prstGeom prst="rect">
            <a:avLst/>
          </a:prstGeom>
        </p:spPr>
      </p:pic>
      <p:sp>
        <p:nvSpPr>
          <p:cNvPr id="2" name="Title 1">
            <a:extLst>
              <a:ext uri="{FF2B5EF4-FFF2-40B4-BE49-F238E27FC236}">
                <a16:creationId xmlns:a16="http://schemas.microsoft.com/office/drawing/2014/main" id="{D78D0989-E3E5-41DB-A78D-61E199491D89}"/>
              </a:ext>
            </a:extLst>
          </p:cNvPr>
          <p:cNvSpPr>
            <a:spLocks noGrp="1"/>
          </p:cNvSpPr>
          <p:nvPr>
            <p:ph type="title"/>
          </p:nvPr>
        </p:nvSpPr>
        <p:spPr/>
        <p:txBody>
          <a:bodyPr/>
          <a:lstStyle/>
          <a:p>
            <a:r>
              <a:rPr lang="en-US" dirty="0"/>
              <a:t>KCP Action Plans</a:t>
            </a:r>
          </a:p>
        </p:txBody>
      </p:sp>
      <p:sp>
        <p:nvSpPr>
          <p:cNvPr id="3" name="Content Placeholder 2">
            <a:extLst>
              <a:ext uri="{FF2B5EF4-FFF2-40B4-BE49-F238E27FC236}">
                <a16:creationId xmlns:a16="http://schemas.microsoft.com/office/drawing/2014/main" id="{5DB23205-1719-4B43-A690-268E347D390E}"/>
              </a:ext>
            </a:extLst>
          </p:cNvPr>
          <p:cNvSpPr>
            <a:spLocks noGrp="1"/>
          </p:cNvSpPr>
          <p:nvPr>
            <p:ph sz="half" idx="1"/>
          </p:nvPr>
        </p:nvSpPr>
        <p:spPr>
          <a:xfrm>
            <a:off x="1143000" y="2057399"/>
            <a:ext cx="4754880" cy="4023360"/>
          </a:xfrm>
        </p:spPr>
        <p:txBody>
          <a:bodyPr/>
          <a:lstStyle/>
          <a:p>
            <a:endParaRPr lang="en-US" dirty="0"/>
          </a:p>
          <a:p>
            <a:endParaRPr lang="en-US" dirty="0"/>
          </a:p>
        </p:txBody>
      </p:sp>
      <p:sp>
        <p:nvSpPr>
          <p:cNvPr id="4" name="Content Placeholder 3">
            <a:extLst>
              <a:ext uri="{FF2B5EF4-FFF2-40B4-BE49-F238E27FC236}">
                <a16:creationId xmlns:a16="http://schemas.microsoft.com/office/drawing/2014/main" id="{B6121FED-B50C-4A21-9460-5D32C70FEAA0}"/>
              </a:ext>
            </a:extLst>
          </p:cNvPr>
          <p:cNvSpPr>
            <a:spLocks noGrp="1"/>
          </p:cNvSpPr>
          <p:nvPr>
            <p:ph sz="half" idx="2"/>
          </p:nvPr>
        </p:nvSpPr>
        <p:spPr/>
        <p:txBody>
          <a:bodyPr/>
          <a:lstStyle/>
          <a:p>
            <a:pPr marL="0" indent="0">
              <a:buNone/>
            </a:pPr>
            <a:r>
              <a:rPr lang="en-US" dirty="0"/>
              <a:t>  </a:t>
            </a:r>
          </a:p>
        </p:txBody>
      </p:sp>
      <p:sp>
        <p:nvSpPr>
          <p:cNvPr id="5" name="Rectangle 4">
            <a:extLst>
              <a:ext uri="{FF2B5EF4-FFF2-40B4-BE49-F238E27FC236}">
                <a16:creationId xmlns:a16="http://schemas.microsoft.com/office/drawing/2014/main" id="{43F721AA-9229-4F1B-89AF-38BB108563F6}"/>
              </a:ext>
            </a:extLst>
          </p:cNvPr>
          <p:cNvSpPr/>
          <p:nvPr/>
        </p:nvSpPr>
        <p:spPr>
          <a:xfrm>
            <a:off x="838946" y="2053889"/>
            <a:ext cx="6285089" cy="646331"/>
          </a:xfrm>
          <a:prstGeom prst="rect">
            <a:avLst/>
          </a:prstGeom>
        </p:spPr>
        <p:txBody>
          <a:bodyPr wrap="square">
            <a:spAutoFit/>
          </a:bodyPr>
          <a:lstStyle/>
          <a:p>
            <a:endParaRPr lang="en-US" dirty="0"/>
          </a:p>
          <a:p>
            <a:endParaRPr lang="en-US" dirty="0"/>
          </a:p>
        </p:txBody>
      </p:sp>
      <p:sp>
        <p:nvSpPr>
          <p:cNvPr id="7" name="Rectangle 6">
            <a:extLst>
              <a:ext uri="{FF2B5EF4-FFF2-40B4-BE49-F238E27FC236}">
                <a16:creationId xmlns:a16="http://schemas.microsoft.com/office/drawing/2014/main" id="{7285EEF7-2E64-4CED-BF59-E07CE4D114BA}"/>
              </a:ext>
            </a:extLst>
          </p:cNvPr>
          <p:cNvSpPr/>
          <p:nvPr/>
        </p:nvSpPr>
        <p:spPr>
          <a:xfrm>
            <a:off x="1030857" y="1719796"/>
            <a:ext cx="6577854" cy="2585323"/>
          </a:xfrm>
          <a:prstGeom prst="rect">
            <a:avLst/>
          </a:prstGeom>
        </p:spPr>
        <p:txBody>
          <a:bodyPr wrap="square">
            <a:spAutoFit/>
          </a:bodyPr>
          <a:lstStyle/>
          <a:p>
            <a:pPr marL="285750" indent="-285750">
              <a:buFont typeface="Arial" panose="020B0604020202020204" pitchFamily="34" charset="0"/>
              <a:buChar char="•"/>
            </a:pPr>
            <a:r>
              <a:rPr lang="en-US" dirty="0"/>
              <a:t>Health Equity</a:t>
            </a:r>
          </a:p>
          <a:p>
            <a:pPr marL="285750" indent="-285750">
              <a:buFont typeface="Arial" panose="020B0604020202020204" pitchFamily="34" charset="0"/>
              <a:buChar char="•"/>
            </a:pPr>
            <a:r>
              <a:rPr lang="en-US" dirty="0"/>
              <a:t>Early Detection and Diagnosis</a:t>
            </a:r>
          </a:p>
          <a:p>
            <a:pPr marL="285750" indent="-285750">
              <a:buFont typeface="Arial" panose="020B0604020202020204" pitchFamily="34" charset="0"/>
              <a:buChar char="•"/>
            </a:pPr>
            <a:r>
              <a:rPr lang="en-US" dirty="0"/>
              <a:t>Survivorship</a:t>
            </a:r>
          </a:p>
          <a:p>
            <a:pPr marL="285750" indent="-285750">
              <a:buFont typeface="Arial" panose="020B0604020202020204" pitchFamily="34" charset="0"/>
              <a:buChar char="•"/>
            </a:pPr>
            <a:r>
              <a:rPr lang="en-US" dirty="0"/>
              <a:t>TFKC</a:t>
            </a:r>
          </a:p>
          <a:p>
            <a:pPr marL="285750" indent="-285750">
              <a:buFont typeface="Arial" panose="020B0604020202020204" pitchFamily="34" charset="0"/>
              <a:buChar char="•"/>
            </a:pPr>
            <a:r>
              <a:rPr lang="en-US" dirty="0"/>
              <a:t>IKC</a:t>
            </a:r>
          </a:p>
          <a:p>
            <a:pPr marL="285750" indent="-285750">
              <a:buFont typeface="Arial" panose="020B0604020202020204" pitchFamily="34" charset="0"/>
              <a:buChar char="•"/>
            </a:pPr>
            <a:r>
              <a:rPr lang="en-US" dirty="0"/>
              <a:t>Regional Coalitions</a:t>
            </a:r>
          </a:p>
          <a:p>
            <a:endParaRPr lang="en-US" dirty="0"/>
          </a:p>
          <a:p>
            <a:endParaRPr lang="en-US" dirty="0"/>
          </a:p>
          <a:p>
            <a:endParaRPr lang="en-US" dirty="0"/>
          </a:p>
        </p:txBody>
      </p:sp>
    </p:spTree>
    <p:extLst>
      <p:ext uri="{BB962C8B-B14F-4D97-AF65-F5344CB8AC3E}">
        <p14:creationId xmlns:p14="http://schemas.microsoft.com/office/powerpoint/2010/main" val="925711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5E3661-2332-435D-8E7F-1BE7F831F8D4}"/>
              </a:ext>
            </a:extLst>
          </p:cNvPr>
          <p:cNvPicPr>
            <a:picLocks noChangeAspect="1"/>
          </p:cNvPicPr>
          <p:nvPr/>
        </p:nvPicPr>
        <p:blipFill>
          <a:blip r:embed="rId3"/>
          <a:stretch>
            <a:fillRect/>
          </a:stretch>
        </p:blipFill>
        <p:spPr>
          <a:xfrm>
            <a:off x="5876926" y="590432"/>
            <a:ext cx="4857750" cy="3226083"/>
          </a:xfrm>
          <a:prstGeom prst="rect">
            <a:avLst/>
          </a:prstGeom>
        </p:spPr>
      </p:pic>
      <p:sp>
        <p:nvSpPr>
          <p:cNvPr id="2" name="Title 1">
            <a:extLst>
              <a:ext uri="{FF2B5EF4-FFF2-40B4-BE49-F238E27FC236}">
                <a16:creationId xmlns:a16="http://schemas.microsoft.com/office/drawing/2014/main" id="{C937E30B-392D-4691-8125-129E25AAA524}"/>
              </a:ext>
            </a:extLst>
          </p:cNvPr>
          <p:cNvSpPr>
            <a:spLocks noGrp="1"/>
          </p:cNvSpPr>
          <p:nvPr>
            <p:ph type="title"/>
          </p:nvPr>
        </p:nvSpPr>
        <p:spPr>
          <a:xfrm>
            <a:off x="1972526" y="3195644"/>
            <a:ext cx="9966960" cy="2926080"/>
          </a:xfrm>
        </p:spPr>
        <p:txBody>
          <a:bodyPr/>
          <a:lstStyle/>
          <a:p>
            <a:r>
              <a:rPr lang="en-US" dirty="0"/>
              <a:t>Next steps &amp; required resources</a:t>
            </a:r>
          </a:p>
        </p:txBody>
      </p:sp>
      <p:pic>
        <p:nvPicPr>
          <p:cNvPr id="5" name="Graphic 4" descr="Purpose icon">
            <a:extLst>
              <a:ext uri="{FF2B5EF4-FFF2-40B4-BE49-F238E27FC236}">
                <a16:creationId xmlns:a16="http://schemas.microsoft.com/office/drawing/2014/main" id="{28F7ACE2-5D39-488F-AF39-9DEDFF0FF2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03486" y="2947289"/>
            <a:ext cx="936000" cy="936000"/>
          </a:xfrm>
          <a:prstGeom prst="rect">
            <a:avLst/>
          </a:prstGeom>
        </p:spPr>
      </p:pic>
    </p:spTree>
    <p:extLst>
      <p:ext uri="{BB962C8B-B14F-4D97-AF65-F5344CB8AC3E}">
        <p14:creationId xmlns:p14="http://schemas.microsoft.com/office/powerpoint/2010/main" val="788239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Clipboard icon">
            <a:extLst>
              <a:ext uri="{FF2B5EF4-FFF2-40B4-BE49-F238E27FC236}">
                <a16:creationId xmlns:a16="http://schemas.microsoft.com/office/drawing/2014/main" id="{6919C957-53BE-4D79-9BA1-A263BA61FA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4269" y="797815"/>
            <a:ext cx="952500" cy="952500"/>
          </a:xfrm>
          <a:prstGeom prst="rect">
            <a:avLst/>
          </a:prstGeom>
        </p:spPr>
      </p:pic>
      <p:sp>
        <p:nvSpPr>
          <p:cNvPr id="88" name="Title 87">
            <a:extLst>
              <a:ext uri="{FF2B5EF4-FFF2-40B4-BE49-F238E27FC236}">
                <a16:creationId xmlns:a16="http://schemas.microsoft.com/office/drawing/2014/main" id="{41B70991-B117-418C-8432-39BA57751DD0}"/>
              </a:ext>
            </a:extLst>
          </p:cNvPr>
          <p:cNvSpPr>
            <a:spLocks noGrp="1"/>
          </p:cNvSpPr>
          <p:nvPr>
            <p:ph type="title"/>
          </p:nvPr>
        </p:nvSpPr>
        <p:spPr>
          <a:xfrm>
            <a:off x="1550891" y="735087"/>
            <a:ext cx="3672488" cy="1080938"/>
          </a:xfrm>
        </p:spPr>
        <p:txBody>
          <a:bodyPr>
            <a:normAutofit/>
          </a:bodyPr>
          <a:lstStyle/>
          <a:p>
            <a:r>
              <a:rPr lang="en-US" sz="3200" dirty="0"/>
              <a:t>2017-2021 State Plan Implementation</a:t>
            </a:r>
          </a:p>
        </p:txBody>
      </p:sp>
      <p:sp>
        <p:nvSpPr>
          <p:cNvPr id="89" name="Text Placeholder 88">
            <a:extLst>
              <a:ext uri="{FF2B5EF4-FFF2-40B4-BE49-F238E27FC236}">
                <a16:creationId xmlns:a16="http://schemas.microsoft.com/office/drawing/2014/main" id="{41FDF737-A7CF-43BF-B9FC-22E9635B785B}"/>
              </a:ext>
            </a:extLst>
          </p:cNvPr>
          <p:cNvSpPr>
            <a:spLocks noGrp="1"/>
          </p:cNvSpPr>
          <p:nvPr>
            <p:ph type="body" sz="quarter" idx="18"/>
          </p:nvPr>
        </p:nvSpPr>
        <p:spPr>
          <a:xfrm>
            <a:off x="5384611" y="735013"/>
            <a:ext cx="3060700" cy="1081087"/>
          </a:xfrm>
        </p:spPr>
        <p:txBody>
          <a:bodyPr/>
          <a:lstStyle/>
          <a:p>
            <a:r>
              <a:rPr lang="en-US" sz="3200" dirty="0">
                <a:ea typeface="+mj-ea"/>
                <a:cs typeface="+mj-cs"/>
              </a:rPr>
              <a:t>Resources Needed</a:t>
            </a:r>
          </a:p>
        </p:txBody>
      </p:sp>
      <p:sp>
        <p:nvSpPr>
          <p:cNvPr id="4" name="Text Placeholder 3">
            <a:extLst>
              <a:ext uri="{FF2B5EF4-FFF2-40B4-BE49-F238E27FC236}">
                <a16:creationId xmlns:a16="http://schemas.microsoft.com/office/drawing/2014/main" id="{1F8D2955-2024-49A5-9D48-33BC78E03578}"/>
              </a:ext>
            </a:extLst>
          </p:cNvPr>
          <p:cNvSpPr>
            <a:spLocks noGrp="1"/>
          </p:cNvSpPr>
          <p:nvPr>
            <p:ph type="body" sz="quarter" idx="19"/>
          </p:nvPr>
        </p:nvSpPr>
        <p:spPr>
          <a:xfrm>
            <a:off x="8662988" y="746125"/>
            <a:ext cx="3204743" cy="1058862"/>
          </a:xfrm>
        </p:spPr>
        <p:txBody>
          <a:bodyPr/>
          <a:lstStyle/>
          <a:p>
            <a:r>
              <a:rPr lang="en-US" sz="3200" dirty="0">
                <a:ea typeface="+mj-ea"/>
                <a:cs typeface="+mj-cs"/>
              </a:rPr>
              <a:t>2022-? State Plan Development</a:t>
            </a:r>
          </a:p>
        </p:txBody>
      </p:sp>
      <p:sp>
        <p:nvSpPr>
          <p:cNvPr id="5" name="Content Placeholder 4">
            <a:extLst>
              <a:ext uri="{FF2B5EF4-FFF2-40B4-BE49-F238E27FC236}">
                <a16:creationId xmlns:a16="http://schemas.microsoft.com/office/drawing/2014/main" id="{6D2AA27D-6AB2-4B92-AA54-BDC85AF65224}"/>
              </a:ext>
            </a:extLst>
          </p:cNvPr>
          <p:cNvSpPr>
            <a:spLocks noGrp="1"/>
          </p:cNvSpPr>
          <p:nvPr>
            <p:ph sz="quarter" idx="20"/>
          </p:nvPr>
        </p:nvSpPr>
        <p:spPr/>
        <p:txBody>
          <a:bodyPr/>
          <a:lstStyle/>
          <a:p>
            <a:endParaRPr lang="en-US" dirty="0"/>
          </a:p>
        </p:txBody>
      </p:sp>
      <p:sp>
        <p:nvSpPr>
          <p:cNvPr id="8" name="Content Placeholder 7">
            <a:extLst>
              <a:ext uri="{FF2B5EF4-FFF2-40B4-BE49-F238E27FC236}">
                <a16:creationId xmlns:a16="http://schemas.microsoft.com/office/drawing/2014/main" id="{C8C7CA7E-B0CC-4228-A1C0-C6B6531E7F02}"/>
              </a:ext>
            </a:extLst>
          </p:cNvPr>
          <p:cNvSpPr>
            <a:spLocks noGrp="1"/>
          </p:cNvSpPr>
          <p:nvPr>
            <p:ph sz="quarter" idx="21"/>
          </p:nvPr>
        </p:nvSpPr>
        <p:spPr/>
        <p:txBody>
          <a:bodyPr/>
          <a:lstStyle/>
          <a:p>
            <a:endParaRPr lang="en-US" dirty="0"/>
          </a:p>
        </p:txBody>
      </p:sp>
      <p:sp>
        <p:nvSpPr>
          <p:cNvPr id="10" name="Content Placeholder 9">
            <a:extLst>
              <a:ext uri="{FF2B5EF4-FFF2-40B4-BE49-F238E27FC236}">
                <a16:creationId xmlns:a16="http://schemas.microsoft.com/office/drawing/2014/main" id="{35F774C6-26DB-4306-B80F-1C5CBF581A37}"/>
              </a:ext>
            </a:extLst>
          </p:cNvPr>
          <p:cNvSpPr>
            <a:spLocks noGrp="1"/>
          </p:cNvSpPr>
          <p:nvPr>
            <p:ph sz="quarter" idx="22"/>
          </p:nvPr>
        </p:nvSpPr>
        <p:spPr/>
        <p:txBody>
          <a:bodyPr/>
          <a:lstStyle/>
          <a:p>
            <a:endParaRPr lang="en-US" dirty="0"/>
          </a:p>
        </p:txBody>
      </p:sp>
    </p:spTree>
    <p:extLst>
      <p:ext uri="{BB962C8B-B14F-4D97-AF65-F5344CB8AC3E}">
        <p14:creationId xmlns:p14="http://schemas.microsoft.com/office/powerpoint/2010/main" val="472731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5E3661-2332-435D-8E7F-1BE7F831F8D4}"/>
              </a:ext>
            </a:extLst>
          </p:cNvPr>
          <p:cNvPicPr>
            <a:picLocks noChangeAspect="1"/>
          </p:cNvPicPr>
          <p:nvPr/>
        </p:nvPicPr>
        <p:blipFill>
          <a:blip r:embed="rId3"/>
          <a:stretch>
            <a:fillRect/>
          </a:stretch>
        </p:blipFill>
        <p:spPr>
          <a:xfrm>
            <a:off x="5876926" y="590432"/>
            <a:ext cx="4857750" cy="3226083"/>
          </a:xfrm>
          <a:prstGeom prst="rect">
            <a:avLst/>
          </a:prstGeom>
        </p:spPr>
      </p:pic>
      <p:sp>
        <p:nvSpPr>
          <p:cNvPr id="2" name="Title 1">
            <a:extLst>
              <a:ext uri="{FF2B5EF4-FFF2-40B4-BE49-F238E27FC236}">
                <a16:creationId xmlns:a16="http://schemas.microsoft.com/office/drawing/2014/main" id="{C937E30B-392D-4691-8125-129E25AAA524}"/>
              </a:ext>
            </a:extLst>
          </p:cNvPr>
          <p:cNvSpPr>
            <a:spLocks noGrp="1"/>
          </p:cNvSpPr>
          <p:nvPr>
            <p:ph type="title"/>
          </p:nvPr>
        </p:nvSpPr>
        <p:spPr>
          <a:xfrm>
            <a:off x="1972526" y="3195644"/>
            <a:ext cx="9966960" cy="2926080"/>
          </a:xfrm>
        </p:spPr>
        <p:txBody>
          <a:bodyPr/>
          <a:lstStyle/>
          <a:p>
            <a:r>
              <a:rPr lang="en-US" dirty="0"/>
              <a:t>Questions?</a:t>
            </a:r>
          </a:p>
        </p:txBody>
      </p:sp>
      <p:pic>
        <p:nvPicPr>
          <p:cNvPr id="5" name="Graphic 4" descr="Purpose icon">
            <a:extLst>
              <a:ext uri="{FF2B5EF4-FFF2-40B4-BE49-F238E27FC236}">
                <a16:creationId xmlns:a16="http://schemas.microsoft.com/office/drawing/2014/main" id="{28F7ACE2-5D39-488F-AF39-9DEDFF0FF2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03486" y="2947289"/>
            <a:ext cx="936000" cy="936000"/>
          </a:xfrm>
          <a:prstGeom prst="rect">
            <a:avLst/>
          </a:prstGeom>
        </p:spPr>
      </p:pic>
      <p:sp>
        <p:nvSpPr>
          <p:cNvPr id="6" name="Rectangle 5">
            <a:extLst>
              <a:ext uri="{FF2B5EF4-FFF2-40B4-BE49-F238E27FC236}">
                <a16:creationId xmlns:a16="http://schemas.microsoft.com/office/drawing/2014/main" id="{30521B66-45AB-4B2E-B469-2BE787F514DE}"/>
              </a:ext>
            </a:extLst>
          </p:cNvPr>
          <p:cNvSpPr/>
          <p:nvPr/>
        </p:nvSpPr>
        <p:spPr>
          <a:xfrm>
            <a:off x="1030857" y="1719796"/>
            <a:ext cx="6577854" cy="2308324"/>
          </a:xfrm>
          <a:prstGeom prst="rect">
            <a:avLst/>
          </a:prstGeom>
        </p:spPr>
        <p:txBody>
          <a:bodyPr wrap="square">
            <a:spAutoFit/>
          </a:bodyPr>
          <a:lstStyle/>
          <a:p>
            <a:r>
              <a:rPr lang="en-US" dirty="0"/>
              <a:t>Holly Frye</a:t>
            </a:r>
          </a:p>
          <a:p>
            <a:r>
              <a:rPr lang="en-US" dirty="0"/>
              <a:t>Cancer Program Manager</a:t>
            </a:r>
          </a:p>
          <a:p>
            <a:r>
              <a:rPr lang="en-US" dirty="0"/>
              <a:t>Bureau of Health Promotion</a:t>
            </a:r>
          </a:p>
          <a:p>
            <a:r>
              <a:rPr lang="en-US" dirty="0"/>
              <a:t>Kansas Department of Health and Environment</a:t>
            </a:r>
          </a:p>
          <a:p>
            <a:r>
              <a:rPr lang="en-US" dirty="0"/>
              <a:t>785-296-8126</a:t>
            </a:r>
          </a:p>
          <a:p>
            <a:r>
              <a:rPr lang="en-US" dirty="0"/>
              <a:t>holly.frye@ks.gov</a:t>
            </a:r>
          </a:p>
          <a:p>
            <a:endParaRPr lang="en-US" dirty="0"/>
          </a:p>
          <a:p>
            <a:endParaRPr lang="en-US" dirty="0"/>
          </a:p>
        </p:txBody>
      </p:sp>
    </p:spTree>
    <p:extLst>
      <p:ext uri="{BB962C8B-B14F-4D97-AF65-F5344CB8AC3E}">
        <p14:creationId xmlns:p14="http://schemas.microsoft.com/office/powerpoint/2010/main" val="3225277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Learning icon">
            <a:extLst>
              <a:ext uri="{FF2B5EF4-FFF2-40B4-BE49-F238E27FC236}">
                <a16:creationId xmlns:a16="http://schemas.microsoft.com/office/drawing/2014/main" id="{FE130EDC-6F0A-417B-A698-CF2C65F0A3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946" y="613889"/>
            <a:ext cx="1440000" cy="1440000"/>
          </a:xfrm>
          <a:prstGeom prst="rect">
            <a:avLst/>
          </a:prstGeom>
        </p:spPr>
      </p:pic>
      <p:sp>
        <p:nvSpPr>
          <p:cNvPr id="2" name="Title 1">
            <a:extLst>
              <a:ext uri="{FF2B5EF4-FFF2-40B4-BE49-F238E27FC236}">
                <a16:creationId xmlns:a16="http://schemas.microsoft.com/office/drawing/2014/main" id="{D78D0989-E3E5-41DB-A78D-61E199491D89}"/>
              </a:ext>
            </a:extLst>
          </p:cNvPr>
          <p:cNvSpPr>
            <a:spLocks noGrp="1"/>
          </p:cNvSpPr>
          <p:nvPr>
            <p:ph type="title"/>
          </p:nvPr>
        </p:nvSpPr>
        <p:spPr/>
        <p:txBody>
          <a:bodyPr/>
          <a:lstStyle/>
          <a:p>
            <a:r>
              <a:rPr lang="en-US" dirty="0"/>
              <a:t>Policy Update</a:t>
            </a:r>
          </a:p>
        </p:txBody>
      </p:sp>
      <p:sp>
        <p:nvSpPr>
          <p:cNvPr id="3" name="Content Placeholder 2">
            <a:extLst>
              <a:ext uri="{FF2B5EF4-FFF2-40B4-BE49-F238E27FC236}">
                <a16:creationId xmlns:a16="http://schemas.microsoft.com/office/drawing/2014/main" id="{5DB23205-1719-4B43-A690-268E347D390E}"/>
              </a:ext>
            </a:extLst>
          </p:cNvPr>
          <p:cNvSpPr>
            <a:spLocks noGrp="1"/>
          </p:cNvSpPr>
          <p:nvPr>
            <p:ph sz="half" idx="1"/>
          </p:nvPr>
        </p:nvSpPr>
        <p:spPr/>
        <p:txBody>
          <a:bodyPr/>
          <a:lstStyle/>
          <a:p>
            <a:r>
              <a:rPr lang="en-US" dirty="0"/>
              <a:t>Jordan Feuerborn</a:t>
            </a:r>
          </a:p>
          <a:p>
            <a:r>
              <a:rPr lang="en-US" dirty="0"/>
              <a:t>Peggy Johnson</a:t>
            </a:r>
          </a:p>
          <a:p>
            <a:endParaRPr lang="en-US" dirty="0"/>
          </a:p>
          <a:p>
            <a:endParaRPr lang="en-US" dirty="0"/>
          </a:p>
        </p:txBody>
      </p:sp>
      <p:sp>
        <p:nvSpPr>
          <p:cNvPr id="4" name="Content Placeholder 3">
            <a:extLst>
              <a:ext uri="{FF2B5EF4-FFF2-40B4-BE49-F238E27FC236}">
                <a16:creationId xmlns:a16="http://schemas.microsoft.com/office/drawing/2014/main" id="{B6121FED-B50C-4A21-9460-5D32C70FEAA0}"/>
              </a:ext>
            </a:extLst>
          </p:cNvPr>
          <p:cNvSpPr>
            <a:spLocks noGrp="1"/>
          </p:cNvSpPr>
          <p:nvPr>
            <p:ph sz="half" idx="2"/>
          </p:nvPr>
        </p:nvSpPr>
        <p:spPr/>
        <p:txBody>
          <a:bodyPr/>
          <a:lstStyle/>
          <a:p>
            <a:pPr marL="0" indent="0">
              <a:buNone/>
            </a:pPr>
            <a:r>
              <a:rPr lang="en-US" dirty="0"/>
              <a:t> </a:t>
            </a:r>
          </a:p>
        </p:txBody>
      </p:sp>
    </p:spTree>
    <p:extLst>
      <p:ext uri="{BB962C8B-B14F-4D97-AF65-F5344CB8AC3E}">
        <p14:creationId xmlns:p14="http://schemas.microsoft.com/office/powerpoint/2010/main" val="1640884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Learning icon">
            <a:extLst>
              <a:ext uri="{FF2B5EF4-FFF2-40B4-BE49-F238E27FC236}">
                <a16:creationId xmlns:a16="http://schemas.microsoft.com/office/drawing/2014/main" id="{FE130EDC-6F0A-417B-A698-CF2C65F0A3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946" y="613889"/>
            <a:ext cx="1440000" cy="1440000"/>
          </a:xfrm>
          <a:prstGeom prst="rect">
            <a:avLst/>
          </a:prstGeom>
        </p:spPr>
      </p:pic>
      <p:sp>
        <p:nvSpPr>
          <p:cNvPr id="2" name="Title 1">
            <a:extLst>
              <a:ext uri="{FF2B5EF4-FFF2-40B4-BE49-F238E27FC236}">
                <a16:creationId xmlns:a16="http://schemas.microsoft.com/office/drawing/2014/main" id="{D78D0989-E3E5-41DB-A78D-61E199491D89}"/>
              </a:ext>
            </a:extLst>
          </p:cNvPr>
          <p:cNvSpPr>
            <a:spLocks noGrp="1"/>
          </p:cNvSpPr>
          <p:nvPr>
            <p:ph type="title"/>
          </p:nvPr>
        </p:nvSpPr>
        <p:spPr/>
        <p:txBody>
          <a:bodyPr/>
          <a:lstStyle/>
          <a:p>
            <a:r>
              <a:rPr lang="en-US" dirty="0"/>
              <a:t>The Health of Kansans, With a Focus on Cancer</a:t>
            </a:r>
          </a:p>
        </p:txBody>
      </p:sp>
      <p:sp>
        <p:nvSpPr>
          <p:cNvPr id="3" name="Content Placeholder 2">
            <a:extLst>
              <a:ext uri="{FF2B5EF4-FFF2-40B4-BE49-F238E27FC236}">
                <a16:creationId xmlns:a16="http://schemas.microsoft.com/office/drawing/2014/main" id="{5DB23205-1719-4B43-A690-268E347D390E}"/>
              </a:ext>
            </a:extLst>
          </p:cNvPr>
          <p:cNvSpPr>
            <a:spLocks noGrp="1"/>
          </p:cNvSpPr>
          <p:nvPr>
            <p:ph sz="half" idx="1"/>
          </p:nvPr>
        </p:nvSpPr>
        <p:spPr/>
        <p:txBody>
          <a:bodyPr/>
          <a:lstStyle/>
          <a:p>
            <a:r>
              <a:rPr lang="en-US" dirty="0"/>
              <a:t>Lee A. Norman, MD</a:t>
            </a:r>
          </a:p>
          <a:p>
            <a:endParaRPr lang="en-US" dirty="0"/>
          </a:p>
          <a:p>
            <a:endParaRPr lang="en-US" dirty="0"/>
          </a:p>
        </p:txBody>
      </p:sp>
      <p:sp>
        <p:nvSpPr>
          <p:cNvPr id="4" name="Content Placeholder 3">
            <a:extLst>
              <a:ext uri="{FF2B5EF4-FFF2-40B4-BE49-F238E27FC236}">
                <a16:creationId xmlns:a16="http://schemas.microsoft.com/office/drawing/2014/main" id="{B6121FED-B50C-4A21-9460-5D32C70FEAA0}"/>
              </a:ext>
            </a:extLst>
          </p:cNvPr>
          <p:cNvSpPr>
            <a:spLocks noGrp="1"/>
          </p:cNvSpPr>
          <p:nvPr>
            <p:ph sz="half" idx="2"/>
          </p:nvPr>
        </p:nvSpPr>
        <p:spPr/>
        <p:txBody>
          <a:bodyPr/>
          <a:lstStyle/>
          <a:p>
            <a:pPr marL="0" indent="0">
              <a:buNone/>
            </a:pPr>
            <a:r>
              <a:rPr lang="en-US" dirty="0"/>
              <a:t>  </a:t>
            </a:r>
          </a:p>
        </p:txBody>
      </p:sp>
    </p:spTree>
    <p:extLst>
      <p:ext uri="{BB962C8B-B14F-4D97-AF65-F5344CB8AC3E}">
        <p14:creationId xmlns:p14="http://schemas.microsoft.com/office/powerpoint/2010/main" val="9957077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Learning icon">
            <a:extLst>
              <a:ext uri="{FF2B5EF4-FFF2-40B4-BE49-F238E27FC236}">
                <a16:creationId xmlns:a16="http://schemas.microsoft.com/office/drawing/2014/main" id="{FE130EDC-6F0A-417B-A698-CF2C65F0A3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946" y="613889"/>
            <a:ext cx="1440000" cy="1440000"/>
          </a:xfrm>
          <a:prstGeom prst="rect">
            <a:avLst/>
          </a:prstGeom>
        </p:spPr>
      </p:pic>
      <p:sp>
        <p:nvSpPr>
          <p:cNvPr id="2" name="Title 1">
            <a:extLst>
              <a:ext uri="{FF2B5EF4-FFF2-40B4-BE49-F238E27FC236}">
                <a16:creationId xmlns:a16="http://schemas.microsoft.com/office/drawing/2014/main" id="{D78D0989-E3E5-41DB-A78D-61E199491D89}"/>
              </a:ext>
            </a:extLst>
          </p:cNvPr>
          <p:cNvSpPr>
            <a:spLocks noGrp="1"/>
          </p:cNvSpPr>
          <p:nvPr>
            <p:ph type="title"/>
          </p:nvPr>
        </p:nvSpPr>
        <p:spPr/>
        <p:txBody>
          <a:bodyPr/>
          <a:lstStyle/>
          <a:p>
            <a:r>
              <a:rPr lang="en-US" dirty="0"/>
              <a:t>How to Report KCP Achievements</a:t>
            </a:r>
          </a:p>
        </p:txBody>
      </p:sp>
      <p:sp>
        <p:nvSpPr>
          <p:cNvPr id="3" name="Content Placeholder 2">
            <a:extLst>
              <a:ext uri="{FF2B5EF4-FFF2-40B4-BE49-F238E27FC236}">
                <a16:creationId xmlns:a16="http://schemas.microsoft.com/office/drawing/2014/main" id="{5DB23205-1719-4B43-A690-268E347D390E}"/>
              </a:ext>
            </a:extLst>
          </p:cNvPr>
          <p:cNvSpPr>
            <a:spLocks noGrp="1"/>
          </p:cNvSpPr>
          <p:nvPr>
            <p:ph sz="half" idx="1"/>
          </p:nvPr>
        </p:nvSpPr>
        <p:spPr/>
        <p:txBody>
          <a:bodyPr/>
          <a:lstStyle/>
          <a:p>
            <a:r>
              <a:rPr lang="en-US" dirty="0"/>
              <a:t>Ahmed Ismail, MB, BCh, PhD</a:t>
            </a:r>
          </a:p>
          <a:p>
            <a:endParaRPr lang="en-US" dirty="0"/>
          </a:p>
          <a:p>
            <a:endParaRPr lang="en-US" dirty="0"/>
          </a:p>
        </p:txBody>
      </p:sp>
      <p:sp>
        <p:nvSpPr>
          <p:cNvPr id="4" name="Content Placeholder 3">
            <a:extLst>
              <a:ext uri="{FF2B5EF4-FFF2-40B4-BE49-F238E27FC236}">
                <a16:creationId xmlns:a16="http://schemas.microsoft.com/office/drawing/2014/main" id="{B6121FED-B50C-4A21-9460-5D32C70FEAA0}"/>
              </a:ext>
            </a:extLst>
          </p:cNvPr>
          <p:cNvSpPr>
            <a:spLocks noGrp="1"/>
          </p:cNvSpPr>
          <p:nvPr>
            <p:ph sz="half" idx="2"/>
          </p:nvPr>
        </p:nvSpPr>
        <p:spPr/>
        <p:txBody>
          <a:bodyPr/>
          <a:lstStyle/>
          <a:p>
            <a:pPr marL="0" indent="0">
              <a:buNone/>
            </a:pPr>
            <a:r>
              <a:rPr lang="en-US" dirty="0"/>
              <a:t>  </a:t>
            </a:r>
          </a:p>
        </p:txBody>
      </p:sp>
    </p:spTree>
    <p:extLst>
      <p:ext uri="{BB962C8B-B14F-4D97-AF65-F5344CB8AC3E}">
        <p14:creationId xmlns:p14="http://schemas.microsoft.com/office/powerpoint/2010/main" val="3513221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A5B4AB-4BCC-4709-B0A6-0BA6F267B18D}"/>
              </a:ext>
            </a:extLst>
          </p:cNvPr>
          <p:cNvSpPr>
            <a:spLocks noGrp="1"/>
          </p:cNvSpPr>
          <p:nvPr>
            <p:ph type="body" sz="quarter" idx="12"/>
          </p:nvPr>
        </p:nvSpPr>
        <p:spPr>
          <a:xfrm>
            <a:off x="1926419" y="2667000"/>
            <a:ext cx="10265581" cy="2971801"/>
          </a:xfrm>
        </p:spPr>
        <p:txBody>
          <a:bodyPr>
            <a:normAutofit fontScale="62500" lnSpcReduction="20000"/>
          </a:bodyPr>
          <a:lstStyle/>
          <a:p>
            <a:r>
              <a:rPr lang="en-US" altLang="en-US" sz="4900" b="1" cap="all" dirty="0">
                <a:solidFill>
                  <a:srgbClr val="002569"/>
                </a:solidFill>
                <a:latin typeface="Arial Narrow" panose="020B0606020202030204" pitchFamily="34" charset="0"/>
                <a:cs typeface="Arial" charset="0"/>
              </a:rPr>
              <a:t>Cancer Control and Prevention: </a:t>
            </a:r>
          </a:p>
          <a:p>
            <a:r>
              <a:rPr lang="en-US" altLang="en-US" sz="4900" b="1" cap="all" dirty="0">
                <a:solidFill>
                  <a:srgbClr val="002569"/>
                </a:solidFill>
                <a:latin typeface="Arial Narrow" panose="020B0606020202030204" pitchFamily="34" charset="0"/>
                <a:cs typeface="Arial" charset="0"/>
              </a:rPr>
              <a:t>from Planning to Evaluation</a:t>
            </a:r>
          </a:p>
          <a:p>
            <a:pPr>
              <a:spcBef>
                <a:spcPts val="0"/>
              </a:spcBef>
            </a:pPr>
            <a:endParaRPr lang="en-US" sz="1800" b="1" cap="all" dirty="0">
              <a:solidFill>
                <a:srgbClr val="002569"/>
              </a:solidFill>
              <a:latin typeface="Arial Narrow" panose="020B0606020202030204" pitchFamily="34" charset="0"/>
              <a:cs typeface="Arial" charset="0"/>
            </a:endParaRPr>
          </a:p>
          <a:p>
            <a:r>
              <a:rPr lang="en-US" sz="3200" b="1" cap="all" dirty="0">
                <a:solidFill>
                  <a:srgbClr val="002569"/>
                </a:solidFill>
                <a:latin typeface="Arial Narrow" panose="020B0606020202030204" pitchFamily="34" charset="0"/>
                <a:cs typeface="Arial" charset="0"/>
              </a:rPr>
              <a:t>Ahmed Ismail, MB BCh, PhD</a:t>
            </a:r>
          </a:p>
          <a:p>
            <a:r>
              <a:rPr lang="en-US" sz="2800" b="1" cap="all" dirty="0">
                <a:solidFill>
                  <a:srgbClr val="002569"/>
                </a:solidFill>
                <a:latin typeface="Arial Narrow" panose="020B0606020202030204" pitchFamily="34" charset="0"/>
                <a:cs typeface="Arial" charset="0"/>
              </a:rPr>
              <a:t>Advanced Epidemiologist</a:t>
            </a:r>
          </a:p>
          <a:p>
            <a:r>
              <a:rPr lang="en-US" sz="2800" b="1" cap="all" dirty="0">
                <a:solidFill>
                  <a:srgbClr val="002569"/>
                </a:solidFill>
                <a:latin typeface="Arial Narrow" panose="020B0606020202030204" pitchFamily="34" charset="0"/>
                <a:cs typeface="Arial" charset="0"/>
              </a:rPr>
              <a:t>Bureau of Epidemiology and Public Health Informatics </a:t>
            </a:r>
          </a:p>
          <a:p>
            <a:r>
              <a:rPr lang="en-US" sz="2800" b="1" cap="all" dirty="0">
                <a:solidFill>
                  <a:srgbClr val="002569"/>
                </a:solidFill>
                <a:latin typeface="Arial Narrow" panose="020B0606020202030204" pitchFamily="34" charset="0"/>
                <a:cs typeface="Arial" charset="0"/>
              </a:rPr>
              <a:t>Kansas Department of Health &amp; Environment</a:t>
            </a:r>
          </a:p>
        </p:txBody>
      </p:sp>
      <p:sp>
        <p:nvSpPr>
          <p:cNvPr id="3" name="Rectangle 2">
            <a:extLst>
              <a:ext uri="{FF2B5EF4-FFF2-40B4-BE49-F238E27FC236}">
                <a16:creationId xmlns:a16="http://schemas.microsoft.com/office/drawing/2014/main" id="{241C1AE3-7CC5-4CF9-B9C4-F2E360141141}"/>
              </a:ext>
            </a:extLst>
          </p:cNvPr>
          <p:cNvSpPr/>
          <p:nvPr/>
        </p:nvSpPr>
        <p:spPr>
          <a:xfrm>
            <a:off x="-1" y="0"/>
            <a:ext cx="1920240" cy="6858000"/>
          </a:xfrm>
          <a:prstGeom prst="rect">
            <a:avLst/>
          </a:prstGeom>
          <a:solidFill>
            <a:srgbClr val="2F5597"/>
          </a:solidFill>
          <a:ln>
            <a:noFill/>
          </a:ln>
          <a:effectLst>
            <a:outerShdw blurRad="50800" dist="381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4" name="Picture 5">
            <a:extLst>
              <a:ext uri="{FF2B5EF4-FFF2-40B4-BE49-F238E27FC236}">
                <a16:creationId xmlns:a16="http://schemas.microsoft.com/office/drawing/2014/main" id="{84A3E3AC-812B-4FE3-90BB-383EFDFF4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32" y="4949031"/>
            <a:ext cx="15779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2688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F17D4E-D745-4B5B-AB5E-8A5800D94206}"/>
              </a:ext>
            </a:extLst>
          </p:cNvPr>
          <p:cNvSpPr>
            <a:spLocks noGrp="1"/>
          </p:cNvSpPr>
          <p:nvPr>
            <p:ph type="body" sz="quarter" idx="11"/>
          </p:nvPr>
        </p:nvSpPr>
        <p:spPr/>
        <p:txBody>
          <a:bodyPr/>
          <a:lstStyle/>
          <a:p>
            <a:r>
              <a:rPr lang="en-US" dirty="0"/>
              <a:t> </a:t>
            </a:r>
          </a:p>
        </p:txBody>
      </p:sp>
      <p:sp>
        <p:nvSpPr>
          <p:cNvPr id="4" name="Title 3">
            <a:extLst>
              <a:ext uri="{FF2B5EF4-FFF2-40B4-BE49-F238E27FC236}">
                <a16:creationId xmlns:a16="http://schemas.microsoft.com/office/drawing/2014/main" id="{005B7A4C-6656-4E48-BD05-5ACAED08DD98}"/>
              </a:ext>
            </a:extLst>
          </p:cNvPr>
          <p:cNvSpPr>
            <a:spLocks noGrp="1"/>
          </p:cNvSpPr>
          <p:nvPr>
            <p:ph type="title"/>
          </p:nvPr>
        </p:nvSpPr>
        <p:spPr/>
        <p:txBody>
          <a:bodyPr/>
          <a:lstStyle/>
          <a:p>
            <a:r>
              <a:rPr lang="en-US" dirty="0"/>
              <a:t>Learning Objectives</a:t>
            </a:r>
          </a:p>
        </p:txBody>
      </p:sp>
      <p:sp>
        <p:nvSpPr>
          <p:cNvPr id="5" name="Text Placeholder 4">
            <a:extLst>
              <a:ext uri="{FF2B5EF4-FFF2-40B4-BE49-F238E27FC236}">
                <a16:creationId xmlns:a16="http://schemas.microsoft.com/office/drawing/2014/main" id="{C90741C5-68B5-4630-B3EF-B45583A89023}"/>
              </a:ext>
            </a:extLst>
          </p:cNvPr>
          <p:cNvSpPr>
            <a:spLocks noGrp="1"/>
          </p:cNvSpPr>
          <p:nvPr>
            <p:ph type="body" sz="quarter" idx="12"/>
          </p:nvPr>
        </p:nvSpPr>
        <p:spPr/>
        <p:txBody>
          <a:bodyPr/>
          <a:lstStyle/>
          <a:p>
            <a:r>
              <a:rPr lang="en-US" dirty="0"/>
              <a:t> </a:t>
            </a:r>
          </a:p>
        </p:txBody>
      </p:sp>
      <p:sp>
        <p:nvSpPr>
          <p:cNvPr id="8" name="Text Placeholder 7">
            <a:extLst>
              <a:ext uri="{FF2B5EF4-FFF2-40B4-BE49-F238E27FC236}">
                <a16:creationId xmlns:a16="http://schemas.microsoft.com/office/drawing/2014/main" id="{EBBC790A-2136-48CB-80B8-E1E909CCA3AC}"/>
              </a:ext>
            </a:extLst>
          </p:cNvPr>
          <p:cNvSpPr>
            <a:spLocks noGrp="1"/>
          </p:cNvSpPr>
          <p:nvPr>
            <p:ph type="body" sz="quarter" idx="10"/>
          </p:nvPr>
        </p:nvSpPr>
        <p:spPr/>
        <p:txBody>
          <a:bodyPr/>
          <a:lstStyle/>
          <a:p>
            <a:r>
              <a:rPr lang="en-US" dirty="0"/>
              <a:t> Identify the components and results of community assessment</a:t>
            </a:r>
          </a:p>
          <a:p>
            <a:r>
              <a:rPr lang="en-US" dirty="0"/>
              <a:t> Identify the process and sources to quantify the health issues</a:t>
            </a:r>
          </a:p>
          <a:p>
            <a:r>
              <a:rPr lang="en-US" dirty="0"/>
              <a:t> Be able to develop a sound issue statement</a:t>
            </a:r>
          </a:p>
          <a:p>
            <a:r>
              <a:rPr lang="en-US" dirty="0"/>
              <a:t> Identify the sources of evidence based practices</a:t>
            </a:r>
          </a:p>
          <a:p>
            <a:r>
              <a:rPr lang="en-US" dirty="0"/>
              <a:t> Understand the process of prioritizing program and policy options</a:t>
            </a:r>
          </a:p>
          <a:p>
            <a:r>
              <a:rPr lang="en-US" dirty="0"/>
              <a:t> Identify the steps in program planning</a:t>
            </a:r>
          </a:p>
          <a:p>
            <a:endParaRPr lang="en-US" dirty="0"/>
          </a:p>
        </p:txBody>
      </p:sp>
    </p:spTree>
    <p:extLst>
      <p:ext uri="{BB962C8B-B14F-4D97-AF65-F5344CB8AC3E}">
        <p14:creationId xmlns:p14="http://schemas.microsoft.com/office/powerpoint/2010/main" val="25699934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516D08-00AE-4914-9E77-91C3D50D119B}"/>
              </a:ext>
            </a:extLst>
          </p:cNvPr>
          <p:cNvSpPr>
            <a:spLocks noGrp="1"/>
          </p:cNvSpPr>
          <p:nvPr>
            <p:ph type="title"/>
          </p:nvPr>
        </p:nvSpPr>
        <p:spPr>
          <a:xfrm>
            <a:off x="1165860" y="210897"/>
            <a:ext cx="11254740" cy="548640"/>
          </a:xfrm>
        </p:spPr>
        <p:txBody>
          <a:bodyPr/>
          <a:lstStyle/>
          <a:p>
            <a:r>
              <a:rPr lang="en-US" sz="3600" b="1" dirty="0"/>
              <a:t>Factors Influencing Decision Making in Public Health</a:t>
            </a:r>
          </a:p>
        </p:txBody>
      </p:sp>
      <p:sp>
        <p:nvSpPr>
          <p:cNvPr id="5" name="Text Placeholder 4">
            <a:extLst>
              <a:ext uri="{FF2B5EF4-FFF2-40B4-BE49-F238E27FC236}">
                <a16:creationId xmlns:a16="http://schemas.microsoft.com/office/drawing/2014/main" id="{8238802E-6108-46CF-89EC-453D4F26B8CF}"/>
              </a:ext>
            </a:extLst>
          </p:cNvPr>
          <p:cNvSpPr>
            <a:spLocks noGrp="1"/>
          </p:cNvSpPr>
          <p:nvPr>
            <p:ph type="body" sz="quarter" idx="12"/>
          </p:nvPr>
        </p:nvSpPr>
        <p:spPr>
          <a:xfrm>
            <a:off x="381000" y="5954416"/>
            <a:ext cx="11430000" cy="369887"/>
          </a:xfrm>
        </p:spPr>
        <p:txBody>
          <a:bodyPr>
            <a:noAutofit/>
          </a:bodyPr>
          <a:lstStyle/>
          <a:p>
            <a:r>
              <a:rPr lang="en-US" sz="1400" dirty="0"/>
              <a:t>Brownson R, Fielding J, Maylahn C. Evidence-based public health: a fundamental concept for public health practice. Annu Rev Public Health. 2009;30:175– 201.</a:t>
            </a:r>
          </a:p>
        </p:txBody>
      </p:sp>
      <p:grpSp>
        <p:nvGrpSpPr>
          <p:cNvPr id="6" name="Group 5">
            <a:extLst>
              <a:ext uri="{FF2B5EF4-FFF2-40B4-BE49-F238E27FC236}">
                <a16:creationId xmlns:a16="http://schemas.microsoft.com/office/drawing/2014/main" id="{B583D0CE-6481-4C59-AC0A-B53AE5FD17C7}"/>
              </a:ext>
            </a:extLst>
          </p:cNvPr>
          <p:cNvGrpSpPr/>
          <p:nvPr/>
        </p:nvGrpSpPr>
        <p:grpSpPr>
          <a:xfrm>
            <a:off x="1944043" y="1399420"/>
            <a:ext cx="7515644" cy="4396228"/>
            <a:chOff x="266700" y="1371600"/>
            <a:chExt cx="9753600" cy="5181600"/>
          </a:xfrm>
        </p:grpSpPr>
        <p:sp>
          <p:nvSpPr>
            <p:cNvPr id="7" name="Oval 6">
              <a:extLst>
                <a:ext uri="{FF2B5EF4-FFF2-40B4-BE49-F238E27FC236}">
                  <a16:creationId xmlns:a16="http://schemas.microsoft.com/office/drawing/2014/main" id="{6166EC50-773E-43CC-B26B-D619A4678BA8}"/>
                </a:ext>
              </a:extLst>
            </p:cNvPr>
            <p:cNvSpPr/>
            <p:nvPr/>
          </p:nvSpPr>
          <p:spPr>
            <a:xfrm>
              <a:off x="266700" y="1371600"/>
              <a:ext cx="9753600" cy="518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ckwell" panose="02060603020205020403"/>
                <a:ea typeface="ＭＳ Ｐゴシック" pitchFamily="1" charset="-128"/>
                <a:cs typeface="+mn-cs"/>
              </a:endParaRPr>
            </a:p>
          </p:txBody>
        </p:sp>
        <p:sp>
          <p:nvSpPr>
            <p:cNvPr id="10" name="Oval 9">
              <a:extLst>
                <a:ext uri="{FF2B5EF4-FFF2-40B4-BE49-F238E27FC236}">
                  <a16:creationId xmlns:a16="http://schemas.microsoft.com/office/drawing/2014/main" id="{30011685-6668-4789-98B8-6B33071398AA}"/>
                </a:ext>
              </a:extLst>
            </p:cNvPr>
            <p:cNvSpPr/>
            <p:nvPr/>
          </p:nvSpPr>
          <p:spPr>
            <a:xfrm>
              <a:off x="2933700" y="3048000"/>
              <a:ext cx="4457700" cy="1371600"/>
            </a:xfrm>
            <a:prstGeom prst="ellipse">
              <a:avLst/>
            </a:prstGeom>
            <a:solidFill>
              <a:schemeClr val="bg1">
                <a:lumMod val="85000"/>
              </a:schemeClr>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ckwell" panose="02060603020205020403"/>
                <a:ea typeface="ＭＳ Ｐゴシック" pitchFamily="1" charset="-128"/>
                <a:cs typeface="+mn-cs"/>
              </a:endParaRPr>
            </a:p>
          </p:txBody>
        </p:sp>
        <p:sp>
          <p:nvSpPr>
            <p:cNvPr id="11" name="TextBox 11">
              <a:extLst>
                <a:ext uri="{FF2B5EF4-FFF2-40B4-BE49-F238E27FC236}">
                  <a16:creationId xmlns:a16="http://schemas.microsoft.com/office/drawing/2014/main" id="{CC73ECBD-79C2-42A7-B4E7-8934B57C4660}"/>
                </a:ext>
              </a:extLst>
            </p:cNvPr>
            <p:cNvSpPr txBox="1">
              <a:spLocks noChangeArrowheads="1"/>
            </p:cNvSpPr>
            <p:nvPr/>
          </p:nvSpPr>
          <p:spPr bwMode="auto">
            <a:xfrm>
              <a:off x="3599727" y="3481086"/>
              <a:ext cx="3257550" cy="457200"/>
            </a:xfrm>
            <a:prstGeom prst="rect">
              <a:avLst/>
            </a:prstGeom>
            <a:noFill/>
            <a:ln w="9525">
              <a:noFill/>
              <a:miter lim="800000"/>
              <a:headEnd/>
              <a:tailEnd/>
            </a:ln>
          </p:spPr>
          <p:txBody>
            <a:bodyP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95C4">
                      <a:lumMod val="75000"/>
                    </a:srgbClr>
                  </a:solidFill>
                  <a:effectLst/>
                  <a:uLnTx/>
                  <a:uFillTx/>
                  <a:latin typeface="Calibri" pitchFamily="34" charset="0"/>
                  <a:ea typeface="+mn-ea"/>
                  <a:cs typeface="+mn-cs"/>
                </a:rPr>
                <a:t>Decision-making</a:t>
              </a:r>
            </a:p>
          </p:txBody>
        </p:sp>
        <p:sp>
          <p:nvSpPr>
            <p:cNvPr id="12" name="Oval 11">
              <a:extLst>
                <a:ext uri="{FF2B5EF4-FFF2-40B4-BE49-F238E27FC236}">
                  <a16:creationId xmlns:a16="http://schemas.microsoft.com/office/drawing/2014/main" id="{BC8F475C-2D40-4DAA-9FDE-8E6B35A8DD11}"/>
                </a:ext>
              </a:extLst>
            </p:cNvPr>
            <p:cNvSpPr/>
            <p:nvPr/>
          </p:nvSpPr>
          <p:spPr>
            <a:xfrm>
              <a:off x="3314700" y="1600200"/>
              <a:ext cx="3771900" cy="28194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ckwell" panose="02060603020205020403"/>
                <a:ea typeface="ＭＳ Ｐゴシック" pitchFamily="1" charset="-128"/>
                <a:cs typeface="+mn-cs"/>
              </a:endParaRPr>
            </a:p>
          </p:txBody>
        </p:sp>
        <p:sp>
          <p:nvSpPr>
            <p:cNvPr id="13" name="TextBox 11">
              <a:extLst>
                <a:ext uri="{FF2B5EF4-FFF2-40B4-BE49-F238E27FC236}">
                  <a16:creationId xmlns:a16="http://schemas.microsoft.com/office/drawing/2014/main" id="{E14CECD2-F859-48EE-B5EA-E1B445CDD7B4}"/>
                </a:ext>
              </a:extLst>
            </p:cNvPr>
            <p:cNvSpPr txBox="1">
              <a:spLocks noChangeArrowheads="1"/>
            </p:cNvSpPr>
            <p:nvPr/>
          </p:nvSpPr>
          <p:spPr bwMode="auto">
            <a:xfrm>
              <a:off x="3619500" y="2057400"/>
              <a:ext cx="3171825" cy="762358"/>
            </a:xfrm>
            <a:prstGeom prst="rect">
              <a:avLst/>
            </a:prstGeom>
            <a:noFill/>
            <a:ln w="9525">
              <a:noFill/>
              <a:miter lim="800000"/>
              <a:headEnd/>
              <a:tailEnd/>
            </a:ln>
          </p:spPr>
          <p:txBody>
            <a:bodyP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Best available research evidence</a:t>
              </a:r>
            </a:p>
          </p:txBody>
        </p:sp>
        <p:sp>
          <p:nvSpPr>
            <p:cNvPr id="14" name="TextBox 11">
              <a:extLst>
                <a:ext uri="{FF2B5EF4-FFF2-40B4-BE49-F238E27FC236}">
                  <a16:creationId xmlns:a16="http://schemas.microsoft.com/office/drawing/2014/main" id="{9A805690-D82D-4079-A4EF-BA9ED82D343A}"/>
                </a:ext>
              </a:extLst>
            </p:cNvPr>
            <p:cNvSpPr txBox="1">
              <a:spLocks noChangeArrowheads="1"/>
            </p:cNvSpPr>
            <p:nvPr/>
          </p:nvSpPr>
          <p:spPr bwMode="auto">
            <a:xfrm>
              <a:off x="6972300" y="2362200"/>
              <a:ext cx="2438400" cy="1093819"/>
            </a:xfrm>
            <a:prstGeom prst="rect">
              <a:avLst/>
            </a:prstGeom>
            <a:noFill/>
            <a:ln w="9525">
              <a:noFill/>
              <a:miter lim="800000"/>
              <a:headEnd/>
              <a:tailEnd/>
            </a:ln>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Environment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&amp; organizational context</a:t>
              </a:r>
            </a:p>
          </p:txBody>
        </p:sp>
        <p:sp>
          <p:nvSpPr>
            <p:cNvPr id="15" name="TextBox 11">
              <a:extLst>
                <a:ext uri="{FF2B5EF4-FFF2-40B4-BE49-F238E27FC236}">
                  <a16:creationId xmlns:a16="http://schemas.microsoft.com/office/drawing/2014/main" id="{BE0C7600-F8B3-4370-A3EB-D45D367D8352}"/>
                </a:ext>
              </a:extLst>
            </p:cNvPr>
            <p:cNvSpPr txBox="1">
              <a:spLocks noChangeArrowheads="1"/>
            </p:cNvSpPr>
            <p:nvPr/>
          </p:nvSpPr>
          <p:spPr bwMode="auto">
            <a:xfrm>
              <a:off x="2171701" y="4343400"/>
              <a:ext cx="2486025" cy="1425278"/>
            </a:xfrm>
            <a:prstGeom prst="rect">
              <a:avLst/>
            </a:prstGeom>
            <a:noFill/>
            <a:ln w="9525">
              <a:noFill/>
              <a:miter lim="800000"/>
              <a:headEnd/>
              <a:tailEnd/>
            </a:ln>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Population characteristics, needs, values, &amp; preferences</a:t>
              </a:r>
            </a:p>
          </p:txBody>
        </p:sp>
        <p:sp>
          <p:nvSpPr>
            <p:cNvPr id="16" name="TextBox 15">
              <a:extLst>
                <a:ext uri="{FF2B5EF4-FFF2-40B4-BE49-F238E27FC236}">
                  <a16:creationId xmlns:a16="http://schemas.microsoft.com/office/drawing/2014/main" id="{5F60639E-35BC-413A-8868-00B1BCEC305B}"/>
                </a:ext>
              </a:extLst>
            </p:cNvPr>
            <p:cNvSpPr txBox="1">
              <a:spLocks noChangeArrowheads="1"/>
            </p:cNvSpPr>
            <p:nvPr/>
          </p:nvSpPr>
          <p:spPr bwMode="auto">
            <a:xfrm>
              <a:off x="5372101" y="4343400"/>
              <a:ext cx="2571750" cy="1425278"/>
            </a:xfrm>
            <a:prstGeom prst="rect">
              <a:avLst/>
            </a:prstGeom>
            <a:noFill/>
            <a:ln w="9525">
              <a:noFill/>
              <a:miter lim="800000"/>
              <a:headEnd/>
              <a:tailEnd/>
            </a:ln>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Resources, including practitioner expertise</a:t>
              </a:r>
            </a:p>
          </p:txBody>
        </p:sp>
        <p:sp>
          <p:nvSpPr>
            <p:cNvPr id="17" name="Oval 16">
              <a:extLst>
                <a:ext uri="{FF2B5EF4-FFF2-40B4-BE49-F238E27FC236}">
                  <a16:creationId xmlns:a16="http://schemas.microsoft.com/office/drawing/2014/main" id="{C6CF9151-821F-44B8-AE26-DB29C0E8F086}"/>
                </a:ext>
              </a:extLst>
            </p:cNvPr>
            <p:cNvSpPr/>
            <p:nvPr/>
          </p:nvSpPr>
          <p:spPr>
            <a:xfrm>
              <a:off x="1866900" y="3124200"/>
              <a:ext cx="3771900" cy="3124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ckwell" panose="02060603020205020403"/>
                <a:ea typeface="ＭＳ Ｐゴシック" pitchFamily="1" charset="-128"/>
                <a:cs typeface="+mn-cs"/>
              </a:endParaRPr>
            </a:p>
          </p:txBody>
        </p:sp>
        <p:sp>
          <p:nvSpPr>
            <p:cNvPr id="18" name="Oval 17">
              <a:extLst>
                <a:ext uri="{FF2B5EF4-FFF2-40B4-BE49-F238E27FC236}">
                  <a16:creationId xmlns:a16="http://schemas.microsoft.com/office/drawing/2014/main" id="{9ABD96CC-FD45-4821-A820-22BC4142887E}"/>
                </a:ext>
              </a:extLst>
            </p:cNvPr>
            <p:cNvSpPr/>
            <p:nvPr/>
          </p:nvSpPr>
          <p:spPr>
            <a:xfrm>
              <a:off x="4533900" y="3124200"/>
              <a:ext cx="3771900" cy="3124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ckwell" panose="02060603020205020403"/>
                <a:ea typeface="ＭＳ Ｐゴシック" pitchFamily="1" charset="-128"/>
                <a:cs typeface="+mn-cs"/>
              </a:endParaRPr>
            </a:p>
          </p:txBody>
        </p:sp>
      </p:grpSp>
    </p:spTree>
    <p:extLst>
      <p:ext uri="{BB962C8B-B14F-4D97-AF65-F5344CB8AC3E}">
        <p14:creationId xmlns:p14="http://schemas.microsoft.com/office/powerpoint/2010/main" val="2598100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9D8F81-3949-4F8D-BF22-0D053F7BFAAE}"/>
              </a:ext>
            </a:extLst>
          </p:cNvPr>
          <p:cNvSpPr>
            <a:spLocks noGrp="1"/>
          </p:cNvSpPr>
          <p:nvPr>
            <p:ph type="title"/>
          </p:nvPr>
        </p:nvSpPr>
        <p:spPr>
          <a:xfrm>
            <a:off x="1153886" y="210897"/>
            <a:ext cx="11038113" cy="548640"/>
          </a:xfrm>
        </p:spPr>
        <p:txBody>
          <a:bodyPr/>
          <a:lstStyle/>
          <a:p>
            <a:r>
              <a:rPr lang="en-US" b="1" dirty="0"/>
              <a:t>Evidence-Based Public Health Framework</a:t>
            </a:r>
            <a:endParaRPr lang="en-US" dirty="0"/>
          </a:p>
        </p:txBody>
      </p:sp>
      <p:sp>
        <p:nvSpPr>
          <p:cNvPr id="5" name="Text Placeholder 4">
            <a:extLst>
              <a:ext uri="{FF2B5EF4-FFF2-40B4-BE49-F238E27FC236}">
                <a16:creationId xmlns:a16="http://schemas.microsoft.com/office/drawing/2014/main" id="{B97D3A6F-4512-4F4B-95B3-6014403C948C}"/>
              </a:ext>
            </a:extLst>
          </p:cNvPr>
          <p:cNvSpPr>
            <a:spLocks noGrp="1"/>
          </p:cNvSpPr>
          <p:nvPr>
            <p:ph type="body" sz="quarter" idx="12"/>
          </p:nvPr>
        </p:nvSpPr>
        <p:spPr/>
        <p:txBody>
          <a:bodyPr>
            <a:normAutofit fontScale="85000" lnSpcReduction="10000"/>
          </a:bodyPr>
          <a:lstStyle/>
          <a:p>
            <a:r>
              <a:rPr lang="en-US" sz="1400" dirty="0"/>
              <a:t>Brownson R, Fielding J, Maylahn C. Evidence-based public health: a fundamental concept for public health practice. Annu Rev Public Health. 2009;30:175– 201.</a:t>
            </a:r>
          </a:p>
        </p:txBody>
      </p:sp>
      <p:pic>
        <p:nvPicPr>
          <p:cNvPr id="13" name="Picture 2" descr="EBPH Framework2">
            <a:extLst>
              <a:ext uri="{FF2B5EF4-FFF2-40B4-BE49-F238E27FC236}">
                <a16:creationId xmlns:a16="http://schemas.microsoft.com/office/drawing/2014/main" id="{ED1EAA7E-FFA7-462D-98A0-59693A7C05CA}"/>
              </a:ext>
            </a:extLst>
          </p:cNvPr>
          <p:cNvPicPr>
            <a:picLocks noChangeAspect="1" noChangeArrowheads="1"/>
          </p:cNvPicPr>
          <p:nvPr/>
        </p:nvPicPr>
        <p:blipFill>
          <a:blip r:embed="rId3" cstate="print"/>
          <a:srcRect l="25894"/>
          <a:stretch>
            <a:fillRect/>
          </a:stretch>
        </p:blipFill>
        <p:spPr bwMode="auto">
          <a:xfrm>
            <a:off x="3328554" y="1050925"/>
            <a:ext cx="5248638" cy="4756150"/>
          </a:xfrm>
          <a:prstGeom prst="rect">
            <a:avLst/>
          </a:prstGeom>
          <a:noFill/>
          <a:ln w="9525">
            <a:noFill/>
            <a:miter lim="800000"/>
            <a:headEnd/>
            <a:tailEnd/>
          </a:ln>
        </p:spPr>
      </p:pic>
    </p:spTree>
    <p:extLst>
      <p:ext uri="{BB962C8B-B14F-4D97-AF65-F5344CB8AC3E}">
        <p14:creationId xmlns:p14="http://schemas.microsoft.com/office/powerpoint/2010/main" val="592627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0881BF-FFB7-40BC-B498-D3F0BF4DA7FD}"/>
              </a:ext>
            </a:extLst>
          </p:cNvPr>
          <p:cNvSpPr>
            <a:spLocks noGrp="1"/>
          </p:cNvSpPr>
          <p:nvPr>
            <p:ph type="title"/>
          </p:nvPr>
        </p:nvSpPr>
        <p:spPr>
          <a:xfrm>
            <a:off x="1240970" y="210897"/>
            <a:ext cx="10951029" cy="548640"/>
          </a:xfrm>
        </p:spPr>
        <p:txBody>
          <a:bodyPr/>
          <a:lstStyle/>
          <a:p>
            <a:r>
              <a:rPr lang="en-US" sz="4800" b="1" dirty="0"/>
              <a:t>Community Assessment</a:t>
            </a:r>
            <a:endParaRPr lang="en-US" sz="4800" dirty="0"/>
          </a:p>
        </p:txBody>
      </p:sp>
      <p:pic>
        <p:nvPicPr>
          <p:cNvPr id="11" name="Picture 10">
            <a:extLst>
              <a:ext uri="{FF2B5EF4-FFF2-40B4-BE49-F238E27FC236}">
                <a16:creationId xmlns:a16="http://schemas.microsoft.com/office/drawing/2014/main" id="{10F7E87A-3D47-4A65-BEB9-ED62E40FFE7A}"/>
              </a:ext>
            </a:extLst>
          </p:cNvPr>
          <p:cNvPicPr>
            <a:picLocks noChangeAspect="1"/>
          </p:cNvPicPr>
          <p:nvPr/>
        </p:nvPicPr>
        <p:blipFill>
          <a:blip r:embed="rId3"/>
          <a:stretch>
            <a:fillRect/>
          </a:stretch>
        </p:blipFill>
        <p:spPr>
          <a:xfrm>
            <a:off x="838200" y="1298526"/>
            <a:ext cx="10222995" cy="2149637"/>
          </a:xfrm>
          <a:prstGeom prst="rect">
            <a:avLst/>
          </a:prstGeom>
        </p:spPr>
      </p:pic>
      <p:pic>
        <p:nvPicPr>
          <p:cNvPr id="13" name="Picture 12">
            <a:extLst>
              <a:ext uri="{FF2B5EF4-FFF2-40B4-BE49-F238E27FC236}">
                <a16:creationId xmlns:a16="http://schemas.microsoft.com/office/drawing/2014/main" id="{174AE770-5C10-406A-A5D5-E5DEC2B99D21}"/>
              </a:ext>
            </a:extLst>
          </p:cNvPr>
          <p:cNvPicPr>
            <a:picLocks noChangeAspect="1"/>
          </p:cNvPicPr>
          <p:nvPr/>
        </p:nvPicPr>
        <p:blipFill>
          <a:blip r:embed="rId4"/>
          <a:stretch>
            <a:fillRect/>
          </a:stretch>
        </p:blipFill>
        <p:spPr>
          <a:xfrm>
            <a:off x="864168" y="3857414"/>
            <a:ext cx="10230552" cy="2149638"/>
          </a:xfrm>
          <a:prstGeom prst="rect">
            <a:avLst/>
          </a:prstGeom>
        </p:spPr>
      </p:pic>
      <p:sp>
        <p:nvSpPr>
          <p:cNvPr id="3" name="Text Placeholder 2">
            <a:extLst>
              <a:ext uri="{FF2B5EF4-FFF2-40B4-BE49-F238E27FC236}">
                <a16:creationId xmlns:a16="http://schemas.microsoft.com/office/drawing/2014/main" id="{CDD79F4A-7D3D-412D-890F-4ABB8D0BE022}"/>
              </a:ext>
            </a:extLst>
          </p:cNvPr>
          <p:cNvSpPr>
            <a:spLocks noGrp="1"/>
          </p:cNvSpPr>
          <p:nvPr>
            <p:ph type="body" sz="quarter" idx="12"/>
          </p:nvPr>
        </p:nvSpPr>
        <p:spPr/>
        <p:txBody>
          <a:bodyPr/>
          <a:lstStyle/>
          <a:p>
            <a:r>
              <a:rPr lang="en-US" dirty="0"/>
              <a:t>  </a:t>
            </a:r>
          </a:p>
        </p:txBody>
      </p:sp>
    </p:spTree>
    <p:extLst>
      <p:ext uri="{BB962C8B-B14F-4D97-AF65-F5344CB8AC3E}">
        <p14:creationId xmlns:p14="http://schemas.microsoft.com/office/powerpoint/2010/main" val="204713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AB9876-2E2C-4115-BD9E-86B9CEEFE540}"/>
              </a:ext>
            </a:extLst>
          </p:cNvPr>
          <p:cNvSpPr>
            <a:spLocks noGrp="1"/>
          </p:cNvSpPr>
          <p:nvPr>
            <p:ph type="title"/>
          </p:nvPr>
        </p:nvSpPr>
        <p:spPr>
          <a:xfrm>
            <a:off x="1393179" y="210897"/>
            <a:ext cx="10613764" cy="548640"/>
          </a:xfrm>
        </p:spPr>
        <p:txBody>
          <a:bodyPr/>
          <a:lstStyle/>
          <a:p>
            <a:r>
              <a:rPr lang="en-US" b="1" dirty="0"/>
              <a:t>Model that supports Community Assessment</a:t>
            </a:r>
          </a:p>
        </p:txBody>
      </p:sp>
      <p:sp>
        <p:nvSpPr>
          <p:cNvPr id="5" name="Text Placeholder 4">
            <a:extLst>
              <a:ext uri="{FF2B5EF4-FFF2-40B4-BE49-F238E27FC236}">
                <a16:creationId xmlns:a16="http://schemas.microsoft.com/office/drawing/2014/main" id="{C130134D-244F-44D6-B4ED-4181BF8C7E70}"/>
              </a:ext>
            </a:extLst>
          </p:cNvPr>
          <p:cNvSpPr>
            <a:spLocks noGrp="1"/>
          </p:cNvSpPr>
          <p:nvPr>
            <p:ph type="body" sz="quarter" idx="12"/>
          </p:nvPr>
        </p:nvSpPr>
        <p:spPr>
          <a:xfrm>
            <a:off x="304800" y="5943330"/>
            <a:ext cx="11430000" cy="369887"/>
          </a:xfrm>
        </p:spPr>
        <p:txBody>
          <a:bodyPr>
            <a:noAutofit/>
          </a:bodyPr>
          <a:lstStyle/>
          <a:p>
            <a:r>
              <a:rPr lang="en-US" sz="1400" dirty="0">
                <a:solidFill>
                  <a:srgbClr val="1C1C1C"/>
                </a:solidFill>
                <a:latin typeface="Helvetica Neue"/>
                <a:ea typeface="Times New Roman" panose="02020603050405020304" pitchFamily="18" charset="0"/>
                <a:cs typeface="Helvetica Neue"/>
              </a:rPr>
              <a:t>Centers for Disease Control and Prevention (CDC), The Social Ecological Model:  A Framework for Prevention, http://www.cdc.gov/violenceprevention/overview/social-ecologicalmodel.html (Accessed Jan 2, 2020).</a:t>
            </a:r>
            <a:endParaRPr lang="en-US" sz="1400" dirty="0"/>
          </a:p>
        </p:txBody>
      </p:sp>
      <p:pic>
        <p:nvPicPr>
          <p:cNvPr id="9" name="Picture 8">
            <a:extLst>
              <a:ext uri="{FF2B5EF4-FFF2-40B4-BE49-F238E27FC236}">
                <a16:creationId xmlns:a16="http://schemas.microsoft.com/office/drawing/2014/main" id="{1757BB8D-9F06-421B-81CA-0F3D91F8A8E2}"/>
              </a:ext>
            </a:extLst>
          </p:cNvPr>
          <p:cNvPicPr>
            <a:picLocks noChangeAspect="1"/>
          </p:cNvPicPr>
          <p:nvPr/>
        </p:nvPicPr>
        <p:blipFill>
          <a:blip r:embed="rId3"/>
          <a:stretch>
            <a:fillRect/>
          </a:stretch>
        </p:blipFill>
        <p:spPr>
          <a:xfrm>
            <a:off x="677304" y="1284816"/>
            <a:ext cx="6578838" cy="4470947"/>
          </a:xfrm>
          <a:prstGeom prst="rect">
            <a:avLst/>
          </a:prstGeom>
        </p:spPr>
      </p:pic>
      <p:sp>
        <p:nvSpPr>
          <p:cNvPr id="10" name="Content Placeholder 2">
            <a:extLst>
              <a:ext uri="{FF2B5EF4-FFF2-40B4-BE49-F238E27FC236}">
                <a16:creationId xmlns:a16="http://schemas.microsoft.com/office/drawing/2014/main" id="{7D156059-87EA-41C8-B559-EBB6A0317ADF}"/>
              </a:ext>
            </a:extLst>
          </p:cNvPr>
          <p:cNvSpPr txBox="1">
            <a:spLocks/>
          </p:cNvSpPr>
          <p:nvPr/>
        </p:nvSpPr>
        <p:spPr>
          <a:xfrm>
            <a:off x="6545766" y="1289797"/>
            <a:ext cx="5189034" cy="467683"/>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
                <a:srgbClr val="F81B02"/>
              </a:buClr>
              <a:buSzPct val="110000"/>
              <a:buFont typeface="Wingdings" panose="05000000000000000000" pitchFamily="2" charset="2"/>
              <a:buNone/>
              <a:tabLst/>
              <a:defRPr/>
            </a:pPr>
            <a:r>
              <a:rPr kumimoji="0" lang="en-US" sz="3200" b="1" i="0" u="none" strike="noStrike" kern="1200" cap="none" spc="0" normalizeH="0" baseline="0" noProof="0" dirty="0">
                <a:ln>
                  <a:noFill/>
                </a:ln>
                <a:solidFill>
                  <a:prstClr val="black"/>
                </a:solidFill>
                <a:effectLst/>
                <a:uLnTx/>
                <a:uFillTx/>
                <a:latin typeface="Rockwell" panose="02060603020205020403"/>
                <a:ea typeface="+mn-ea"/>
                <a:cs typeface="+mn-cs"/>
              </a:rPr>
              <a:t>Socio Ecological Model</a:t>
            </a:r>
          </a:p>
        </p:txBody>
      </p:sp>
    </p:spTree>
    <p:extLst>
      <p:ext uri="{BB962C8B-B14F-4D97-AF65-F5344CB8AC3E}">
        <p14:creationId xmlns:p14="http://schemas.microsoft.com/office/powerpoint/2010/main" val="37753612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24540-3B90-44BC-B0AD-005310777366}"/>
              </a:ext>
            </a:extLst>
          </p:cNvPr>
          <p:cNvSpPr>
            <a:spLocks noGrp="1"/>
          </p:cNvSpPr>
          <p:nvPr>
            <p:ph type="title"/>
          </p:nvPr>
        </p:nvSpPr>
        <p:spPr>
          <a:xfrm>
            <a:off x="1245870" y="210897"/>
            <a:ext cx="11083290" cy="548640"/>
          </a:xfrm>
        </p:spPr>
        <p:txBody>
          <a:bodyPr/>
          <a:lstStyle/>
          <a:p>
            <a:r>
              <a:rPr lang="en-US" sz="4400" b="1" dirty="0"/>
              <a:t>Quantifying the Issue</a:t>
            </a:r>
            <a:endParaRPr lang="en-US" sz="4400" dirty="0"/>
          </a:p>
        </p:txBody>
      </p:sp>
      <p:sp>
        <p:nvSpPr>
          <p:cNvPr id="5" name="Text Placeholder 4">
            <a:extLst>
              <a:ext uri="{FF2B5EF4-FFF2-40B4-BE49-F238E27FC236}">
                <a16:creationId xmlns:a16="http://schemas.microsoft.com/office/drawing/2014/main" id="{FB70DBB6-B07F-4F55-9C00-C5C4DC90644B}"/>
              </a:ext>
            </a:extLst>
          </p:cNvPr>
          <p:cNvSpPr>
            <a:spLocks noGrp="1"/>
          </p:cNvSpPr>
          <p:nvPr>
            <p:ph type="body" sz="quarter" idx="12"/>
          </p:nvPr>
        </p:nvSpPr>
        <p:spPr>
          <a:xfrm>
            <a:off x="381000" y="6126579"/>
            <a:ext cx="11430000" cy="338555"/>
          </a:xfrm>
        </p:spPr>
        <p:txBody>
          <a:bodyPr>
            <a:noAutofit/>
          </a:bodyPr>
          <a:lstStyle/>
          <a:p>
            <a:pPr>
              <a:spcBef>
                <a:spcPts val="0"/>
              </a:spcBef>
            </a:pPr>
            <a:r>
              <a:rPr lang="en-US" sz="1100" dirty="0">
                <a:latin typeface="Arial" panose="020B0604020202020204" pitchFamily="34" charset="0"/>
                <a:cs typeface="Arial" panose="020B0604020202020204" pitchFamily="34" charset="0"/>
              </a:rPr>
              <a:t> </a:t>
            </a:r>
          </a:p>
        </p:txBody>
      </p:sp>
      <p:sp>
        <p:nvSpPr>
          <p:cNvPr id="13" name="Content Placeholder 2">
            <a:extLst>
              <a:ext uri="{FF2B5EF4-FFF2-40B4-BE49-F238E27FC236}">
                <a16:creationId xmlns:a16="http://schemas.microsoft.com/office/drawing/2014/main" id="{11115977-EF36-4E88-AB7F-2C1EAAAA3C3D}"/>
              </a:ext>
            </a:extLst>
          </p:cNvPr>
          <p:cNvSpPr txBox="1">
            <a:spLocks/>
          </p:cNvSpPr>
          <p:nvPr/>
        </p:nvSpPr>
        <p:spPr>
          <a:xfrm>
            <a:off x="382674" y="4840131"/>
            <a:ext cx="2169607" cy="525690"/>
          </a:xfrm>
          <a:prstGeom prst="rect">
            <a:avLst/>
          </a:prstGeom>
        </p:spPr>
        <p:txBody>
          <a:bodyPr>
            <a:normAutofit fontScale="85000" lnSpcReduction="10000"/>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F81B02"/>
              </a:buClr>
              <a:buSzPct val="110000"/>
              <a:buFont typeface="Wingdings" panose="05000000000000000000" pitchFamily="2" charset="2"/>
              <a:buNone/>
              <a:tabLst/>
              <a:defRPr/>
            </a:pPr>
            <a:r>
              <a:rPr kumimoji="0" lang="en-US" sz="2800" b="0" i="0" u="none" strike="noStrike" kern="1200" cap="none" spc="0" normalizeH="0" baseline="0" noProof="0" dirty="0">
                <a:ln>
                  <a:noFill/>
                </a:ln>
                <a:solidFill>
                  <a:prstClr val="black"/>
                </a:solidFill>
                <a:effectLst/>
                <a:uLnTx/>
                <a:uFillTx/>
                <a:latin typeface="Rockwell" panose="02060603020205020403"/>
                <a:ea typeface="+mn-ea"/>
                <a:cs typeface="+mn-cs"/>
              </a:rPr>
              <a:t>Epidemiology</a:t>
            </a:r>
          </a:p>
        </p:txBody>
      </p:sp>
      <p:pic>
        <p:nvPicPr>
          <p:cNvPr id="14" name="Picture 13">
            <a:extLst>
              <a:ext uri="{FF2B5EF4-FFF2-40B4-BE49-F238E27FC236}">
                <a16:creationId xmlns:a16="http://schemas.microsoft.com/office/drawing/2014/main" id="{E36B9ACC-C01E-4894-923A-0A9D4B402605}"/>
              </a:ext>
            </a:extLst>
          </p:cNvPr>
          <p:cNvPicPr>
            <a:picLocks noChangeAspect="1"/>
          </p:cNvPicPr>
          <p:nvPr/>
        </p:nvPicPr>
        <p:blipFill>
          <a:blip r:embed="rId3"/>
          <a:stretch>
            <a:fillRect/>
          </a:stretch>
        </p:blipFill>
        <p:spPr>
          <a:xfrm>
            <a:off x="99711" y="1590869"/>
            <a:ext cx="5898319" cy="2904931"/>
          </a:xfrm>
          <a:prstGeom prst="rect">
            <a:avLst/>
          </a:prstGeom>
          <a:ln>
            <a:solidFill>
              <a:schemeClr val="tx1"/>
            </a:solidFill>
          </a:ln>
        </p:spPr>
      </p:pic>
      <p:pic>
        <p:nvPicPr>
          <p:cNvPr id="15" name="Picture 14">
            <a:extLst>
              <a:ext uri="{FF2B5EF4-FFF2-40B4-BE49-F238E27FC236}">
                <a16:creationId xmlns:a16="http://schemas.microsoft.com/office/drawing/2014/main" id="{E5375AB1-0151-48C6-B5BE-141233325E63}"/>
              </a:ext>
            </a:extLst>
          </p:cNvPr>
          <p:cNvPicPr>
            <a:picLocks noChangeAspect="1"/>
          </p:cNvPicPr>
          <p:nvPr/>
        </p:nvPicPr>
        <p:blipFill>
          <a:blip r:embed="rId4"/>
          <a:stretch>
            <a:fillRect/>
          </a:stretch>
        </p:blipFill>
        <p:spPr>
          <a:xfrm>
            <a:off x="6193972" y="1590869"/>
            <a:ext cx="5898320" cy="2904931"/>
          </a:xfrm>
          <a:prstGeom prst="rect">
            <a:avLst/>
          </a:prstGeom>
          <a:ln>
            <a:solidFill>
              <a:schemeClr val="tx1"/>
            </a:solidFill>
          </a:ln>
        </p:spPr>
      </p:pic>
      <p:sp>
        <p:nvSpPr>
          <p:cNvPr id="16" name="Content Placeholder 2">
            <a:extLst>
              <a:ext uri="{FF2B5EF4-FFF2-40B4-BE49-F238E27FC236}">
                <a16:creationId xmlns:a16="http://schemas.microsoft.com/office/drawing/2014/main" id="{1DF9971A-BB5C-4DEC-A426-CF3867FA8AAD}"/>
              </a:ext>
            </a:extLst>
          </p:cNvPr>
          <p:cNvSpPr txBox="1">
            <a:spLocks/>
          </p:cNvSpPr>
          <p:nvPr/>
        </p:nvSpPr>
        <p:spPr>
          <a:xfrm>
            <a:off x="7571433" y="4930445"/>
            <a:ext cx="3964075" cy="63032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Rockwell" panose="02060603020205020403"/>
                <a:ea typeface="+mn-ea"/>
                <a:cs typeface="+mn-cs"/>
              </a:rPr>
              <a:t>Public Health Surveillance</a:t>
            </a:r>
          </a:p>
        </p:txBody>
      </p:sp>
    </p:spTree>
    <p:extLst>
      <p:ext uri="{BB962C8B-B14F-4D97-AF65-F5344CB8AC3E}">
        <p14:creationId xmlns:p14="http://schemas.microsoft.com/office/powerpoint/2010/main" val="42449073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F331D5-5149-4353-B5A8-3B6D38F92643}"/>
              </a:ext>
            </a:extLst>
          </p:cNvPr>
          <p:cNvSpPr>
            <a:spLocks noGrp="1"/>
          </p:cNvSpPr>
          <p:nvPr>
            <p:ph type="body" sz="quarter" idx="10"/>
          </p:nvPr>
        </p:nvSpPr>
        <p:spPr/>
        <p:txBody>
          <a:bodyPr/>
          <a:lstStyle/>
          <a:p>
            <a:pPr marL="0" indent="0">
              <a:buNone/>
            </a:pPr>
            <a:r>
              <a:rPr lang="en-US" dirty="0"/>
              <a:t> </a:t>
            </a:r>
          </a:p>
        </p:txBody>
      </p:sp>
      <p:sp>
        <p:nvSpPr>
          <p:cNvPr id="3" name="Text Placeholder 2">
            <a:extLst>
              <a:ext uri="{FF2B5EF4-FFF2-40B4-BE49-F238E27FC236}">
                <a16:creationId xmlns:a16="http://schemas.microsoft.com/office/drawing/2014/main" id="{DAD73ECB-595D-44F1-9531-FA2FBE2B2AE1}"/>
              </a:ext>
            </a:extLst>
          </p:cNvPr>
          <p:cNvSpPr>
            <a:spLocks noGrp="1"/>
          </p:cNvSpPr>
          <p:nvPr>
            <p:ph type="body" sz="quarter" idx="11"/>
          </p:nvPr>
        </p:nvSpPr>
        <p:spPr/>
        <p:txBody>
          <a:bodyPr/>
          <a:lstStyle/>
          <a:p>
            <a:r>
              <a:rPr lang="en-US" dirty="0"/>
              <a:t> </a:t>
            </a:r>
          </a:p>
        </p:txBody>
      </p:sp>
      <p:sp>
        <p:nvSpPr>
          <p:cNvPr id="4" name="Title 3">
            <a:extLst>
              <a:ext uri="{FF2B5EF4-FFF2-40B4-BE49-F238E27FC236}">
                <a16:creationId xmlns:a16="http://schemas.microsoft.com/office/drawing/2014/main" id="{008EC0FF-1945-416A-A100-2C33EC728E96}"/>
              </a:ext>
            </a:extLst>
          </p:cNvPr>
          <p:cNvSpPr>
            <a:spLocks noGrp="1"/>
          </p:cNvSpPr>
          <p:nvPr>
            <p:ph type="title"/>
          </p:nvPr>
        </p:nvSpPr>
        <p:spPr>
          <a:xfrm>
            <a:off x="1393179" y="210897"/>
            <a:ext cx="10700850" cy="548640"/>
          </a:xfrm>
        </p:spPr>
        <p:txBody>
          <a:bodyPr/>
          <a:lstStyle/>
          <a:p>
            <a:r>
              <a:rPr lang="en-US" b="1" dirty="0"/>
              <a:t>Developing a Concise Statement of the Issue</a:t>
            </a:r>
          </a:p>
        </p:txBody>
      </p:sp>
      <p:sp>
        <p:nvSpPr>
          <p:cNvPr id="5" name="Text Placeholder 4">
            <a:extLst>
              <a:ext uri="{FF2B5EF4-FFF2-40B4-BE49-F238E27FC236}">
                <a16:creationId xmlns:a16="http://schemas.microsoft.com/office/drawing/2014/main" id="{0C14E852-ABB8-4479-A0A8-8D44CE9056B8}"/>
              </a:ext>
            </a:extLst>
          </p:cNvPr>
          <p:cNvSpPr>
            <a:spLocks noGrp="1"/>
          </p:cNvSpPr>
          <p:nvPr>
            <p:ph type="body" sz="quarter" idx="12"/>
          </p:nvPr>
        </p:nvSpPr>
        <p:spPr/>
        <p:txBody>
          <a:bodyPr/>
          <a:lstStyle/>
          <a:p>
            <a:r>
              <a:rPr lang="en-US" dirty="0"/>
              <a:t> </a:t>
            </a:r>
          </a:p>
        </p:txBody>
      </p:sp>
      <p:pic>
        <p:nvPicPr>
          <p:cNvPr id="6" name="Picture 5">
            <a:extLst>
              <a:ext uri="{FF2B5EF4-FFF2-40B4-BE49-F238E27FC236}">
                <a16:creationId xmlns:a16="http://schemas.microsoft.com/office/drawing/2014/main" id="{58DC0E15-24DD-4ADA-BE98-8420AE56569E}"/>
              </a:ext>
            </a:extLst>
          </p:cNvPr>
          <p:cNvPicPr>
            <a:picLocks noChangeAspect="1"/>
          </p:cNvPicPr>
          <p:nvPr/>
        </p:nvPicPr>
        <p:blipFill>
          <a:blip r:embed="rId2"/>
          <a:stretch>
            <a:fillRect/>
          </a:stretch>
        </p:blipFill>
        <p:spPr>
          <a:xfrm>
            <a:off x="2006895" y="1569322"/>
            <a:ext cx="8749604" cy="3719355"/>
          </a:xfrm>
          <a:prstGeom prst="rect">
            <a:avLst/>
          </a:prstGeom>
        </p:spPr>
      </p:pic>
      <p:sp>
        <p:nvSpPr>
          <p:cNvPr id="7" name="Rectangle 6">
            <a:extLst>
              <a:ext uri="{FF2B5EF4-FFF2-40B4-BE49-F238E27FC236}">
                <a16:creationId xmlns:a16="http://schemas.microsoft.com/office/drawing/2014/main" id="{276A06CE-3489-4746-AFB1-551C60E16404}"/>
              </a:ext>
            </a:extLst>
          </p:cNvPr>
          <p:cNvSpPr/>
          <p:nvPr/>
        </p:nvSpPr>
        <p:spPr>
          <a:xfrm>
            <a:off x="751114" y="5977468"/>
            <a:ext cx="8792307"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61108"/>
                </a:solidFill>
                <a:effectLst/>
                <a:uLnTx/>
                <a:uFillTx/>
                <a:latin typeface="Calibri-Bold"/>
                <a:ea typeface="+mn-ea"/>
                <a:cs typeface="+mn-cs"/>
              </a:rPr>
              <a:t>“If you don’t know where you are going, you might wind up at somewhere else”</a:t>
            </a: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3157444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4F53ED-133A-47DB-B4FB-7F8D9A7A2E35}"/>
              </a:ext>
            </a:extLst>
          </p:cNvPr>
          <p:cNvSpPr>
            <a:spLocks noGrp="1"/>
          </p:cNvSpPr>
          <p:nvPr>
            <p:ph type="title"/>
          </p:nvPr>
        </p:nvSpPr>
        <p:spPr>
          <a:xfrm>
            <a:off x="1230470" y="210897"/>
            <a:ext cx="11091070" cy="548640"/>
          </a:xfrm>
        </p:spPr>
        <p:txBody>
          <a:bodyPr/>
          <a:lstStyle/>
          <a:p>
            <a:r>
              <a:rPr lang="en-US" sz="5400" b="1" dirty="0"/>
              <a:t>Issue Statement</a:t>
            </a:r>
            <a:endParaRPr lang="en-US" sz="5400" dirty="0"/>
          </a:p>
        </p:txBody>
      </p:sp>
      <p:sp>
        <p:nvSpPr>
          <p:cNvPr id="5" name="Text Placeholder 4">
            <a:extLst>
              <a:ext uri="{FF2B5EF4-FFF2-40B4-BE49-F238E27FC236}">
                <a16:creationId xmlns:a16="http://schemas.microsoft.com/office/drawing/2014/main" id="{8103AB59-EC7F-4CC5-AA8D-08AA0883177C}"/>
              </a:ext>
            </a:extLst>
          </p:cNvPr>
          <p:cNvSpPr>
            <a:spLocks noGrp="1"/>
          </p:cNvSpPr>
          <p:nvPr>
            <p:ph type="body" sz="quarter" idx="12"/>
          </p:nvPr>
        </p:nvSpPr>
        <p:spPr>
          <a:xfrm>
            <a:off x="381000" y="6030913"/>
            <a:ext cx="11430000" cy="616185"/>
          </a:xfrm>
        </p:spPr>
        <p:txBody>
          <a:bodyPr>
            <a:noAutofit/>
          </a:bodyPr>
          <a:lstStyle/>
          <a:p>
            <a:r>
              <a:rPr lang="en-US" sz="1100" dirty="0">
                <a:latin typeface="Arial" panose="020B0604020202020204" pitchFamily="34" charset="0"/>
                <a:cs typeface="Arial" panose="020B0604020202020204" pitchFamily="34" charset="0"/>
              </a:rPr>
              <a:t> </a:t>
            </a:r>
          </a:p>
        </p:txBody>
      </p:sp>
      <p:sp>
        <p:nvSpPr>
          <p:cNvPr id="11" name="Content Placeholder 2">
            <a:extLst>
              <a:ext uri="{FF2B5EF4-FFF2-40B4-BE49-F238E27FC236}">
                <a16:creationId xmlns:a16="http://schemas.microsoft.com/office/drawing/2014/main" id="{D8F4A50E-19A7-48A8-A5DD-05059F0A0C7C}"/>
              </a:ext>
            </a:extLst>
          </p:cNvPr>
          <p:cNvSpPr txBox="1">
            <a:spLocks/>
          </p:cNvSpPr>
          <p:nvPr/>
        </p:nvSpPr>
        <p:spPr>
          <a:xfrm>
            <a:off x="707571" y="1508290"/>
            <a:ext cx="10515600" cy="45226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ckwell" panose="02060603020205020403"/>
                <a:ea typeface="+mn-ea"/>
                <a:cs typeface="+mn-cs"/>
              </a:rPr>
              <a:t>Background/Epidemiological Data</a:t>
            </a:r>
          </a:p>
          <a:p>
            <a:pPr marL="623888" marR="0" lvl="1" indent="-166688"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166688" algn="l"/>
              </a:tabLst>
              <a:defRPr/>
            </a:pPr>
            <a:r>
              <a:rPr kumimoji="0" lang="en-US" sz="2400" b="0" i="0" u="none" strike="noStrike" kern="1200" cap="none" spc="0" normalizeH="0" baseline="0" noProof="0" dirty="0">
                <a:ln>
                  <a:noFill/>
                </a:ln>
                <a:solidFill>
                  <a:prstClr val="black"/>
                </a:solidFill>
                <a:effectLst/>
                <a:uLnTx/>
                <a:uFillTx/>
                <a:latin typeface="Rockwell" panose="02060603020205020403"/>
                <a:ea typeface="+mn-ea"/>
                <a:cs typeface="+mn-cs"/>
              </a:rPr>
              <a:t>Based on data from KS BRFSS, only 73% of Kansas women aged 50 years and older had a mammogram within the preceding two years.</a:t>
            </a:r>
          </a:p>
          <a:p>
            <a:pPr marL="623888" marR="0" lvl="1" indent="-166688"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166688" algn="l"/>
              </a:tabLst>
              <a:defRPr/>
            </a:pPr>
            <a:r>
              <a:rPr kumimoji="0" lang="en-US" sz="2400" b="0" i="0" u="none" strike="noStrike" kern="1200" cap="none" spc="0" normalizeH="0" baseline="0" noProof="0" dirty="0">
                <a:ln>
                  <a:noFill/>
                </a:ln>
                <a:solidFill>
                  <a:prstClr val="black"/>
                </a:solidFill>
                <a:effectLst/>
                <a:uLnTx/>
                <a:uFillTx/>
                <a:latin typeface="Rockwell" panose="02060603020205020403"/>
                <a:ea typeface="+mn-ea"/>
                <a:cs typeface="+mn-cs"/>
              </a:rPr>
              <a:t>Rates of screening have remained constant over the past 6 years and are lowest among uninsured women.</a:t>
            </a:r>
          </a:p>
          <a:p>
            <a:pPr marL="623888" marR="0" lvl="1" indent="-166688"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166688" algn="l"/>
              </a:tabLst>
              <a:defRPr/>
            </a:pPr>
            <a:endParaRPr kumimoji="0" lang="en-US" sz="24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166688" marR="0" lvl="0" indent="-166688"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tab pos="166688" algn="l"/>
              </a:tabLst>
              <a:defRPr/>
            </a:pPr>
            <a:r>
              <a:rPr kumimoji="0" lang="en-US" sz="2800" b="0" i="0" u="none" strike="noStrike" kern="1200" cap="none" spc="0" normalizeH="0" baseline="0" noProof="0" dirty="0">
                <a:ln>
                  <a:noFill/>
                </a:ln>
                <a:solidFill>
                  <a:prstClr val="black"/>
                </a:solidFill>
                <a:effectLst/>
                <a:uLnTx/>
                <a:uFillTx/>
                <a:latin typeface="Rockwell" panose="02060603020205020403"/>
                <a:ea typeface="+mn-ea"/>
                <a:cs typeface="+mn-cs"/>
              </a:rPr>
              <a:t>Strategies Being Considered</a:t>
            </a:r>
          </a:p>
          <a:p>
            <a:pPr marL="685800" marR="0" lvl="1"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ckwell" panose="02060603020205020403"/>
                <a:ea typeface="+mn-ea"/>
                <a:cs typeface="+mn-cs"/>
              </a:rPr>
              <a:t>Increase funding for mammogram among uninsured women;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ckwell" panose="02060603020205020403"/>
                <a:ea typeface="+mn-ea"/>
                <a:cs typeface="+mn-cs"/>
              </a:rPr>
              <a:t>A mass media campaign to promote screening;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ckwell" panose="02060603020205020403"/>
                <a:ea typeface="+mn-ea"/>
                <a:cs typeface="+mn-cs"/>
              </a:rPr>
              <a:t>Education of health care providers on how to effectively counsel women for mammogram screening; and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ckwell" panose="02060603020205020403"/>
                <a:ea typeface="+mn-ea"/>
                <a:cs typeface="+mn-cs"/>
              </a:rPr>
              <a:t>A peer support program that involves the target audience in the delivery of the intervention</a:t>
            </a:r>
          </a:p>
          <a:p>
            <a:pPr marL="623888" marR="0" lvl="1" indent="-166688"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166688" algn="l"/>
              </a:tabLst>
              <a:defRPr/>
            </a:pPr>
            <a:endParaRPr kumimoji="0" lang="en-US" sz="24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611046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D03A2A7-CC2F-4B93-A505-4700DB9A5335}"/>
              </a:ext>
            </a:extLst>
          </p:cNvPr>
          <p:cNvSpPr txBox="1">
            <a:spLocks/>
          </p:cNvSpPr>
          <p:nvPr/>
        </p:nvSpPr>
        <p:spPr>
          <a:xfrm>
            <a:off x="288215" y="4109422"/>
            <a:ext cx="11615567" cy="1551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29B43"/>
                </a:solidFill>
                <a:effectLst/>
                <a:uLnTx/>
                <a:uFillTx/>
                <a:latin typeface="CoconPro-Bold" panose="02010804040101020104" pitchFamily="50" charset="0"/>
                <a:ea typeface="+mj-ea"/>
                <a:cs typeface="+mj-cs"/>
              </a:rPr>
              <a:t>The Health of Kansans: a Focus on Cancer</a:t>
            </a:r>
            <a:endParaRPr kumimoji="0" lang="en-US" sz="3600" b="0" i="0" u="none" strike="noStrike" kern="1200" cap="none" spc="0" normalizeH="0" baseline="0" noProof="0" dirty="0">
              <a:ln>
                <a:noFill/>
              </a:ln>
              <a:solidFill>
                <a:srgbClr val="F29B43"/>
              </a:solidFill>
              <a:effectLst/>
              <a:uLnTx/>
              <a:uFillTx/>
              <a:latin typeface="CoconPro-Bold" panose="02010804040101020104" pitchFamily="50" charset="0"/>
              <a:ea typeface="+mj-ea"/>
              <a:cs typeface="+mj-cs"/>
            </a:endParaRPr>
          </a:p>
        </p:txBody>
      </p:sp>
      <p:sp>
        <p:nvSpPr>
          <p:cNvPr id="14" name="Subtitle 2">
            <a:extLst>
              <a:ext uri="{FF2B5EF4-FFF2-40B4-BE49-F238E27FC236}">
                <a16:creationId xmlns:a16="http://schemas.microsoft.com/office/drawing/2014/main" id="{9B0A3BB8-39F1-403D-B14E-79D2396F1E43}"/>
              </a:ext>
            </a:extLst>
          </p:cNvPr>
          <p:cNvSpPr txBox="1">
            <a:spLocks/>
          </p:cNvSpPr>
          <p:nvPr/>
        </p:nvSpPr>
        <p:spPr>
          <a:xfrm>
            <a:off x="0" y="5408374"/>
            <a:ext cx="12191999" cy="115861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F1D41"/>
                </a:solidFill>
                <a:effectLst/>
                <a:uLnTx/>
                <a:uFillTx/>
                <a:latin typeface="Arial" panose="020B0604020202020204" pitchFamily="34" charset="0"/>
                <a:ea typeface="+mn-ea"/>
                <a:cs typeface="Arial" panose="020B0604020202020204" pitchFamily="34" charset="0"/>
              </a:rPr>
              <a:t>Lee A. Norman, MD, MHS, MBA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F1D41"/>
                </a:solidFill>
                <a:effectLst/>
                <a:uLnTx/>
                <a:uFillTx/>
                <a:latin typeface="Arial" panose="020B0604020202020204" pitchFamily="34" charset="0"/>
                <a:ea typeface="+mn-ea"/>
                <a:cs typeface="Arial" panose="020B0604020202020204" pitchFamily="34" charset="0"/>
              </a:rPr>
              <a:t>Secretary, Kansas Department of Health and Environment | February 11, 2020</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F1D41"/>
                </a:solidFill>
                <a:effectLst/>
                <a:uLnTx/>
                <a:uFillTx/>
                <a:latin typeface="Arial" panose="020B0604020202020204" pitchFamily="34" charset="0"/>
                <a:ea typeface="+mn-ea"/>
                <a:cs typeface="Arial" panose="020B0604020202020204" pitchFamily="34" charset="0"/>
              </a:rPr>
              <a:t>State Health Officer of Kansas</a:t>
            </a:r>
          </a:p>
        </p:txBody>
      </p:sp>
      <p:pic>
        <p:nvPicPr>
          <p:cNvPr id="18" name="Picture 17">
            <a:extLst>
              <a:ext uri="{FF2B5EF4-FFF2-40B4-BE49-F238E27FC236}">
                <a16:creationId xmlns:a16="http://schemas.microsoft.com/office/drawing/2014/main" id="{F2CEDC78-CAAB-4C7E-B628-5BDC3DC7FE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0762" y="1393511"/>
            <a:ext cx="3024099" cy="2035489"/>
          </a:xfrm>
          <a:prstGeom prst="rect">
            <a:avLst/>
          </a:prstGeom>
        </p:spPr>
      </p:pic>
      <p:cxnSp>
        <p:nvCxnSpPr>
          <p:cNvPr id="20" name="Straight Connector 19">
            <a:extLst>
              <a:ext uri="{FF2B5EF4-FFF2-40B4-BE49-F238E27FC236}">
                <a16:creationId xmlns:a16="http://schemas.microsoft.com/office/drawing/2014/main" id="{75B42A70-6851-4897-8F94-E7D5D4415536}"/>
              </a:ext>
            </a:extLst>
          </p:cNvPr>
          <p:cNvCxnSpPr/>
          <p:nvPr/>
        </p:nvCxnSpPr>
        <p:spPr>
          <a:xfrm>
            <a:off x="7991856" y="689137"/>
            <a:ext cx="0" cy="3273552"/>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descr="A close up of an animal&#10;&#10;Description generated with high confidence">
            <a:extLst>
              <a:ext uri="{FF2B5EF4-FFF2-40B4-BE49-F238E27FC236}">
                <a16:creationId xmlns:a16="http://schemas.microsoft.com/office/drawing/2014/main" id="{3256855E-5689-497B-A4A8-8787E41DD9ED}"/>
              </a:ext>
            </a:extLst>
          </p:cNvPr>
          <p:cNvPicPr>
            <a:picLocks noChangeAspect="1"/>
          </p:cNvPicPr>
          <p:nvPr/>
        </p:nvPicPr>
        <p:blipFill rotWithShape="1">
          <a:blip r:embed="rId3">
            <a:extLst>
              <a:ext uri="{28A0092B-C50C-407E-A947-70E740481C1C}">
                <a14:useLocalDpi xmlns:a14="http://schemas.microsoft.com/office/drawing/2010/main" val="0"/>
              </a:ext>
            </a:extLst>
          </a:blip>
          <a:srcRect b="25200"/>
          <a:stretch/>
        </p:blipFill>
        <p:spPr>
          <a:xfrm>
            <a:off x="707139" y="689137"/>
            <a:ext cx="6609296" cy="3273552"/>
          </a:xfrm>
          <a:prstGeom prst="rect">
            <a:avLst/>
          </a:prstGeom>
        </p:spPr>
      </p:pic>
    </p:spTree>
    <p:extLst>
      <p:ext uri="{BB962C8B-B14F-4D97-AF65-F5344CB8AC3E}">
        <p14:creationId xmlns:p14="http://schemas.microsoft.com/office/powerpoint/2010/main" val="3226144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E19288-F247-422E-9C6C-43490B6D4B15}"/>
              </a:ext>
            </a:extLst>
          </p:cNvPr>
          <p:cNvSpPr>
            <a:spLocks noGrp="1"/>
          </p:cNvSpPr>
          <p:nvPr>
            <p:ph type="title"/>
          </p:nvPr>
        </p:nvSpPr>
        <p:spPr/>
        <p:txBody>
          <a:bodyPr/>
          <a:lstStyle/>
          <a:p>
            <a:r>
              <a:rPr lang="en-US" b="1" dirty="0"/>
              <a:t>Searching the Literature</a:t>
            </a:r>
          </a:p>
        </p:txBody>
      </p:sp>
      <p:sp>
        <p:nvSpPr>
          <p:cNvPr id="5" name="Text Placeholder 4">
            <a:extLst>
              <a:ext uri="{FF2B5EF4-FFF2-40B4-BE49-F238E27FC236}">
                <a16:creationId xmlns:a16="http://schemas.microsoft.com/office/drawing/2014/main" id="{9423FED1-C300-44D4-A06F-CF4B29D89D60}"/>
              </a:ext>
            </a:extLst>
          </p:cNvPr>
          <p:cNvSpPr>
            <a:spLocks noGrp="1"/>
          </p:cNvSpPr>
          <p:nvPr>
            <p:ph type="body" sz="quarter" idx="12"/>
          </p:nvPr>
        </p:nvSpPr>
        <p:spPr>
          <a:xfrm>
            <a:off x="381000" y="5878513"/>
            <a:ext cx="11430000" cy="369887"/>
          </a:xfrm>
        </p:spPr>
        <p:txBody>
          <a:bodyPr>
            <a:noAutofit/>
          </a:bodyPr>
          <a:lstStyle/>
          <a:p>
            <a:r>
              <a:rPr lang="en-US" sz="1400" dirty="0"/>
              <a:t>Evidence-Based Practice for Public Health: The Pathway to Evidence-Based Resources. </a:t>
            </a:r>
            <a:r>
              <a:rPr lang="en-US" sz="1400" dirty="0">
                <a:hlinkClick r:id="rId3"/>
              </a:rPr>
              <a:t>https://library.umassmed.edu/ebpph/</a:t>
            </a:r>
            <a:r>
              <a:rPr lang="en-US" sz="1400" dirty="0"/>
              <a:t>. Last accessed on 1/23/2020</a:t>
            </a:r>
          </a:p>
        </p:txBody>
      </p:sp>
      <p:sp>
        <p:nvSpPr>
          <p:cNvPr id="7" name="AutoShape 4">
            <a:extLst>
              <a:ext uri="{FF2B5EF4-FFF2-40B4-BE49-F238E27FC236}">
                <a16:creationId xmlns:a16="http://schemas.microsoft.com/office/drawing/2014/main" id="{47397216-773C-4221-B0B7-AA255EA7324F}"/>
              </a:ext>
            </a:extLst>
          </p:cNvPr>
          <p:cNvSpPr>
            <a:spLocks noChangeArrowheads="1"/>
          </p:cNvSpPr>
          <p:nvPr/>
        </p:nvSpPr>
        <p:spPr bwMode="auto">
          <a:xfrm>
            <a:off x="820469" y="2402911"/>
            <a:ext cx="460676" cy="2093839"/>
          </a:xfrm>
          <a:prstGeom prst="downArrow">
            <a:avLst>
              <a:gd name="adj1" fmla="val 50000"/>
              <a:gd name="adj2" fmla="val 126923"/>
            </a:avLst>
          </a:prstGeom>
          <a:gradFill rotWithShape="1">
            <a:gsLst>
              <a:gs pos="0">
                <a:srgbClr val="4E4E61"/>
              </a:gs>
              <a:gs pos="100000">
                <a:srgbClr val="CCCCFF"/>
              </a:gs>
            </a:gsLst>
            <a:lin ang="5400000" scaled="1"/>
          </a:gradFill>
          <a:ln>
            <a:noFill/>
          </a:ln>
          <a:effectLst/>
          <a:extLs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3">
            <a:extLst>
              <a:ext uri="{FF2B5EF4-FFF2-40B4-BE49-F238E27FC236}">
                <a16:creationId xmlns:a16="http://schemas.microsoft.com/office/drawing/2014/main" id="{368E4C7C-9495-4EB7-AC65-4742D346EA76}"/>
              </a:ext>
            </a:extLst>
          </p:cNvPr>
          <p:cNvSpPr txBox="1">
            <a:spLocks noChangeArrowheads="1"/>
          </p:cNvSpPr>
          <p:nvPr/>
        </p:nvSpPr>
        <p:spPr>
          <a:xfrm>
            <a:off x="1446582" y="2402911"/>
            <a:ext cx="5737989" cy="2093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marR="0" lvl="0" indent="-609600" algn="l" defTabSz="914400" rtl="0" eaLnBrk="1" fontAlgn="auto" latinLnBrk="0" hangingPunct="1">
              <a:lnSpc>
                <a:spcPct val="90000"/>
              </a:lnSpc>
              <a:spcBef>
                <a:spcPts val="1000"/>
              </a:spcBef>
              <a:spcAft>
                <a:spcPts val="0"/>
              </a:spcAft>
              <a:buClrTx/>
              <a:buSzTx/>
              <a:buFont typeface="Wingdings" panose="05000000000000000000" pitchFamily="2" charset="2"/>
              <a:buAutoNum type="arabicPeriod"/>
              <a:tabLst/>
              <a:defRPr/>
            </a:pPr>
            <a:r>
              <a:rPr kumimoji="0" lang="en-US" altLang="en-US" sz="2800" b="0" i="0" u="none" strike="noStrike" kern="1200" cap="none" spc="0" normalizeH="0" baseline="0" noProof="0" dirty="0">
                <a:ln>
                  <a:noFill/>
                </a:ln>
                <a:solidFill>
                  <a:prstClr val="black"/>
                </a:solidFill>
                <a:effectLst/>
                <a:uLnTx/>
                <a:uFillTx/>
                <a:latin typeface="Rockwell" panose="02060603020205020403"/>
                <a:ea typeface="+mn-ea"/>
                <a:cs typeface="+mn-cs"/>
              </a:rPr>
              <a:t>Evidence-Based Guidelines</a:t>
            </a:r>
          </a:p>
          <a:p>
            <a:pPr marL="609600" marR="0" lvl="0" indent="-609600" algn="l" defTabSz="914400" rtl="0" eaLnBrk="1" fontAlgn="auto" latinLnBrk="0" hangingPunct="1">
              <a:lnSpc>
                <a:spcPct val="90000"/>
              </a:lnSpc>
              <a:spcBef>
                <a:spcPts val="1000"/>
              </a:spcBef>
              <a:spcAft>
                <a:spcPts val="0"/>
              </a:spcAft>
              <a:buClrTx/>
              <a:buSzTx/>
              <a:buFont typeface="Wingdings" panose="05000000000000000000" pitchFamily="2" charset="2"/>
              <a:buAutoNum type="arabicPeriod"/>
              <a:tabLst/>
              <a:defRPr/>
            </a:pPr>
            <a:r>
              <a:rPr kumimoji="0" lang="en-US" altLang="en-US" sz="2800" b="0" i="0" u="none" strike="noStrike" kern="1200" cap="none" spc="0" normalizeH="0" baseline="0" noProof="0" dirty="0">
                <a:ln>
                  <a:noFill/>
                </a:ln>
                <a:solidFill>
                  <a:prstClr val="black"/>
                </a:solidFill>
                <a:effectLst/>
                <a:uLnTx/>
                <a:uFillTx/>
                <a:latin typeface="Rockwell" panose="02060603020205020403"/>
                <a:ea typeface="+mn-ea"/>
                <a:cs typeface="+mn-cs"/>
              </a:rPr>
              <a:t>Systematic Reviews</a:t>
            </a:r>
          </a:p>
          <a:p>
            <a:pPr marL="609600" marR="0" lvl="0" indent="-609600" algn="l" defTabSz="914400" rtl="0" eaLnBrk="1" fontAlgn="auto" latinLnBrk="0" hangingPunct="1">
              <a:lnSpc>
                <a:spcPct val="90000"/>
              </a:lnSpc>
              <a:spcBef>
                <a:spcPts val="1000"/>
              </a:spcBef>
              <a:spcAft>
                <a:spcPts val="0"/>
              </a:spcAft>
              <a:buClrTx/>
              <a:buSzTx/>
              <a:buFont typeface="Wingdings" panose="05000000000000000000" pitchFamily="2" charset="2"/>
              <a:buAutoNum type="arabicPeriod"/>
              <a:tabLst/>
              <a:defRPr/>
            </a:pPr>
            <a:r>
              <a:rPr kumimoji="0" lang="en-US" altLang="en-US" sz="2800" b="0" i="0" u="none" strike="noStrike" kern="1200" cap="none" spc="0" normalizeH="0" baseline="0" noProof="0" dirty="0">
                <a:ln>
                  <a:noFill/>
                </a:ln>
                <a:solidFill>
                  <a:prstClr val="black"/>
                </a:solidFill>
                <a:effectLst/>
                <a:uLnTx/>
                <a:uFillTx/>
                <a:latin typeface="Rockwell" panose="02060603020205020403"/>
                <a:ea typeface="+mn-ea"/>
                <a:cs typeface="+mn-cs"/>
              </a:rPr>
              <a:t>Pre-formulated Searches</a:t>
            </a:r>
          </a:p>
          <a:p>
            <a:pPr marL="609600" marR="0" lvl="0" indent="-609600" algn="l" defTabSz="914400" rtl="0" eaLnBrk="1" fontAlgn="auto" latinLnBrk="0" hangingPunct="1">
              <a:lnSpc>
                <a:spcPct val="90000"/>
              </a:lnSpc>
              <a:spcBef>
                <a:spcPts val="1000"/>
              </a:spcBef>
              <a:spcAft>
                <a:spcPts val="0"/>
              </a:spcAft>
              <a:buClrTx/>
              <a:buSzTx/>
              <a:buFont typeface="Wingdings" panose="05000000000000000000" pitchFamily="2" charset="2"/>
              <a:buAutoNum type="arabicPeriod"/>
              <a:tabLst/>
              <a:defRPr/>
            </a:pPr>
            <a:r>
              <a:rPr kumimoji="0" lang="en-US" altLang="en-US" sz="2800" b="0" i="0" u="none" strike="noStrike" kern="1200" cap="none" spc="0" normalizeH="0" baseline="0" noProof="0" dirty="0">
                <a:ln>
                  <a:noFill/>
                </a:ln>
                <a:solidFill>
                  <a:prstClr val="black"/>
                </a:solidFill>
                <a:effectLst/>
                <a:uLnTx/>
                <a:uFillTx/>
                <a:latin typeface="Rockwell" panose="02060603020205020403"/>
                <a:ea typeface="+mn-ea"/>
                <a:cs typeface="+mn-cs"/>
              </a:rPr>
              <a:t>Best and Model Practices</a:t>
            </a:r>
          </a:p>
        </p:txBody>
      </p:sp>
      <p:sp>
        <p:nvSpPr>
          <p:cNvPr id="11" name="Rectangle: Rounded Corners 10">
            <a:extLst>
              <a:ext uri="{FF2B5EF4-FFF2-40B4-BE49-F238E27FC236}">
                <a16:creationId xmlns:a16="http://schemas.microsoft.com/office/drawing/2014/main" id="{D8E09183-D77B-4A2B-B1DF-640AEC5C85CA}"/>
              </a:ext>
            </a:extLst>
          </p:cNvPr>
          <p:cNvSpPr/>
          <p:nvPr/>
        </p:nvSpPr>
        <p:spPr>
          <a:xfrm>
            <a:off x="1446581" y="2402911"/>
            <a:ext cx="5389647" cy="4674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2" name="Rectangle 3">
            <a:extLst>
              <a:ext uri="{FF2B5EF4-FFF2-40B4-BE49-F238E27FC236}">
                <a16:creationId xmlns:a16="http://schemas.microsoft.com/office/drawing/2014/main" id="{321F9FD2-B70A-40E2-87AE-35B1B6107B41}"/>
              </a:ext>
            </a:extLst>
          </p:cNvPr>
          <p:cNvSpPr txBox="1">
            <a:spLocks noChangeArrowheads="1"/>
          </p:cNvSpPr>
          <p:nvPr/>
        </p:nvSpPr>
        <p:spPr>
          <a:xfrm>
            <a:off x="7936913" y="4027224"/>
            <a:ext cx="3950288" cy="158022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black"/>
                </a:solidFill>
                <a:effectLst/>
                <a:uLnTx/>
                <a:uFillTx/>
                <a:latin typeface="Rockwell" panose="02060603020205020403"/>
                <a:ea typeface="+mn-ea"/>
                <a:cs typeface="+mn-cs"/>
              </a:rPr>
              <a:t>Public Health Journals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black"/>
                </a:solidFill>
                <a:effectLst/>
                <a:uLnTx/>
                <a:uFillTx/>
                <a:latin typeface="Rockwell" panose="02060603020205020403"/>
                <a:ea typeface="+mn-ea"/>
                <a:cs typeface="+mn-cs"/>
              </a:rPr>
              <a:t>Public Health Databases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black"/>
                </a:solidFill>
                <a:effectLst/>
                <a:uLnTx/>
                <a:uFillTx/>
                <a:latin typeface="Rockwell" panose="02060603020205020403"/>
                <a:ea typeface="+mn-ea"/>
                <a:cs typeface="+mn-cs"/>
              </a:rPr>
              <a:t>Legislation and Policy</a:t>
            </a:r>
          </a:p>
        </p:txBody>
      </p:sp>
      <p:sp>
        <p:nvSpPr>
          <p:cNvPr id="13" name="TextBox 12">
            <a:extLst>
              <a:ext uri="{FF2B5EF4-FFF2-40B4-BE49-F238E27FC236}">
                <a16:creationId xmlns:a16="http://schemas.microsoft.com/office/drawing/2014/main" id="{119FB9DC-F3E2-4F55-8865-75758F58B1BA}"/>
              </a:ext>
            </a:extLst>
          </p:cNvPr>
          <p:cNvSpPr txBox="1"/>
          <p:nvPr/>
        </p:nvSpPr>
        <p:spPr>
          <a:xfrm>
            <a:off x="6836228" y="3240267"/>
            <a:ext cx="59078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Rockwell" panose="02060603020205020403"/>
                <a:ea typeface="+mn-ea"/>
                <a:cs typeface="+mn-cs"/>
              </a:rPr>
              <a:t>Other Resources</a:t>
            </a:r>
          </a:p>
        </p:txBody>
      </p:sp>
      <p:sp>
        <p:nvSpPr>
          <p:cNvPr id="14" name="Text Placeholder 2">
            <a:extLst>
              <a:ext uri="{FF2B5EF4-FFF2-40B4-BE49-F238E27FC236}">
                <a16:creationId xmlns:a16="http://schemas.microsoft.com/office/drawing/2014/main" id="{FB8F38A7-5DB4-4FBC-8851-4C033E270B8A}"/>
              </a:ext>
            </a:extLst>
          </p:cNvPr>
          <p:cNvSpPr txBox="1">
            <a:spLocks/>
          </p:cNvSpPr>
          <p:nvPr/>
        </p:nvSpPr>
        <p:spPr>
          <a:xfrm>
            <a:off x="380999" y="1077328"/>
            <a:ext cx="11430001" cy="767801"/>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Clr>
                <a:schemeClr val="accent1"/>
              </a:buClr>
              <a:buSzPct val="110000"/>
              <a:buFont typeface="Wingdings" panose="05000000000000000000" pitchFamily="2" charset="2"/>
              <a:buNone/>
              <a:defRPr sz="3600" kern="1200">
                <a:solidFill>
                  <a:srgbClr val="2F5597"/>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F81B02"/>
              </a:buClr>
              <a:buSzPct val="110000"/>
              <a:buFont typeface="Wingdings" panose="05000000000000000000" pitchFamily="2" charset="2"/>
              <a:buNone/>
              <a:tabLst/>
              <a:defRPr/>
            </a:pPr>
            <a:r>
              <a:rPr kumimoji="0" lang="en-US" sz="3600" b="0" i="0" u="none" strike="noStrike" kern="1200" cap="none" spc="0" normalizeH="0" baseline="0" noProof="0" dirty="0">
                <a:ln>
                  <a:noFill/>
                </a:ln>
                <a:solidFill>
                  <a:srgbClr val="2F5597"/>
                </a:solidFill>
                <a:effectLst/>
                <a:uLnTx/>
                <a:uFillTx/>
                <a:latin typeface="Arial" panose="020B0604020202020204" pitchFamily="34" charset="0"/>
                <a:ea typeface="+mn-ea"/>
                <a:cs typeface="Arial" panose="020B0604020202020204" pitchFamily="34" charset="0"/>
              </a:rPr>
              <a:t>The Pathway to Evidence-Based Resources</a:t>
            </a:r>
          </a:p>
        </p:txBody>
      </p:sp>
    </p:spTree>
    <p:extLst>
      <p:ext uri="{BB962C8B-B14F-4D97-AF65-F5344CB8AC3E}">
        <p14:creationId xmlns:p14="http://schemas.microsoft.com/office/powerpoint/2010/main" val="250966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158338-EC3C-4133-BAAE-4B80C80D8AF6}"/>
              </a:ext>
            </a:extLst>
          </p:cNvPr>
          <p:cNvSpPr>
            <a:spLocks noGrp="1"/>
          </p:cNvSpPr>
          <p:nvPr>
            <p:ph type="title"/>
          </p:nvPr>
        </p:nvSpPr>
        <p:spPr>
          <a:xfrm>
            <a:off x="1257300" y="210897"/>
            <a:ext cx="10760529" cy="548640"/>
          </a:xfrm>
        </p:spPr>
        <p:txBody>
          <a:bodyPr/>
          <a:lstStyle/>
          <a:p>
            <a:r>
              <a:rPr lang="en-US" sz="4400" b="1" dirty="0"/>
              <a:t>Evidence-Based Guidelines</a:t>
            </a:r>
            <a:endParaRPr lang="en-US" sz="4400" dirty="0"/>
          </a:p>
        </p:txBody>
      </p:sp>
      <p:sp>
        <p:nvSpPr>
          <p:cNvPr id="5" name="Text Placeholder 4">
            <a:extLst>
              <a:ext uri="{FF2B5EF4-FFF2-40B4-BE49-F238E27FC236}">
                <a16:creationId xmlns:a16="http://schemas.microsoft.com/office/drawing/2014/main" id="{1DEAF752-B059-41B9-817C-6A6E469A8C43}"/>
              </a:ext>
            </a:extLst>
          </p:cNvPr>
          <p:cNvSpPr>
            <a:spLocks noGrp="1"/>
          </p:cNvSpPr>
          <p:nvPr>
            <p:ph type="body" sz="quarter" idx="12"/>
          </p:nvPr>
        </p:nvSpPr>
        <p:spPr>
          <a:xfrm>
            <a:off x="163285" y="6152215"/>
            <a:ext cx="11430000" cy="369887"/>
          </a:xfrm>
        </p:spPr>
        <p:txBody>
          <a:bodyPr>
            <a:noAutofit/>
          </a:bodyPr>
          <a:lstStyle/>
          <a:p>
            <a:pPr>
              <a:spcBef>
                <a:spcPts val="0"/>
              </a:spcBef>
            </a:pPr>
            <a:r>
              <a:rPr lang="en-US" sz="1100" dirty="0"/>
              <a:t> </a:t>
            </a:r>
          </a:p>
        </p:txBody>
      </p:sp>
      <p:pic>
        <p:nvPicPr>
          <p:cNvPr id="11" name="Picture 10">
            <a:extLst>
              <a:ext uri="{FF2B5EF4-FFF2-40B4-BE49-F238E27FC236}">
                <a16:creationId xmlns:a16="http://schemas.microsoft.com/office/drawing/2014/main" id="{5A38707C-2C6F-41C0-9BCC-E15D162DDD5F}"/>
              </a:ext>
            </a:extLst>
          </p:cNvPr>
          <p:cNvPicPr>
            <a:picLocks noChangeAspect="1"/>
          </p:cNvPicPr>
          <p:nvPr/>
        </p:nvPicPr>
        <p:blipFill>
          <a:blip r:embed="rId3"/>
          <a:stretch>
            <a:fillRect/>
          </a:stretch>
        </p:blipFill>
        <p:spPr>
          <a:xfrm>
            <a:off x="1022638" y="2259012"/>
            <a:ext cx="3438525" cy="1333500"/>
          </a:xfrm>
          <a:prstGeom prst="rect">
            <a:avLst/>
          </a:prstGeom>
        </p:spPr>
      </p:pic>
      <p:pic>
        <p:nvPicPr>
          <p:cNvPr id="18" name="Picture 17">
            <a:extLst>
              <a:ext uri="{FF2B5EF4-FFF2-40B4-BE49-F238E27FC236}">
                <a16:creationId xmlns:a16="http://schemas.microsoft.com/office/drawing/2014/main" id="{0BFC1708-9447-4983-9283-CEDACB654B41}"/>
              </a:ext>
            </a:extLst>
          </p:cNvPr>
          <p:cNvPicPr>
            <a:picLocks noChangeAspect="1"/>
          </p:cNvPicPr>
          <p:nvPr/>
        </p:nvPicPr>
        <p:blipFill>
          <a:blip r:embed="rId4"/>
          <a:stretch>
            <a:fillRect/>
          </a:stretch>
        </p:blipFill>
        <p:spPr>
          <a:xfrm>
            <a:off x="994063" y="4267407"/>
            <a:ext cx="3467100" cy="1009650"/>
          </a:xfrm>
          <a:prstGeom prst="rect">
            <a:avLst/>
          </a:prstGeom>
        </p:spPr>
      </p:pic>
      <p:pic>
        <p:nvPicPr>
          <p:cNvPr id="19" name="Picture 18">
            <a:extLst>
              <a:ext uri="{FF2B5EF4-FFF2-40B4-BE49-F238E27FC236}">
                <a16:creationId xmlns:a16="http://schemas.microsoft.com/office/drawing/2014/main" id="{EA46AA3F-D4DC-4E75-950D-1F16C60AE327}"/>
              </a:ext>
            </a:extLst>
          </p:cNvPr>
          <p:cNvPicPr>
            <a:picLocks noChangeAspect="1"/>
          </p:cNvPicPr>
          <p:nvPr/>
        </p:nvPicPr>
        <p:blipFill>
          <a:blip r:embed="rId5"/>
          <a:stretch>
            <a:fillRect/>
          </a:stretch>
        </p:blipFill>
        <p:spPr>
          <a:xfrm>
            <a:off x="6096000" y="2259012"/>
            <a:ext cx="5295900" cy="866775"/>
          </a:xfrm>
          <a:prstGeom prst="rect">
            <a:avLst/>
          </a:prstGeom>
        </p:spPr>
      </p:pic>
      <p:pic>
        <p:nvPicPr>
          <p:cNvPr id="20" name="Picture 19">
            <a:extLst>
              <a:ext uri="{FF2B5EF4-FFF2-40B4-BE49-F238E27FC236}">
                <a16:creationId xmlns:a16="http://schemas.microsoft.com/office/drawing/2014/main" id="{12B8BEF8-9AE3-457A-B474-EA4F9343704C}"/>
              </a:ext>
            </a:extLst>
          </p:cNvPr>
          <p:cNvPicPr>
            <a:picLocks noChangeAspect="1"/>
          </p:cNvPicPr>
          <p:nvPr/>
        </p:nvPicPr>
        <p:blipFill>
          <a:blip r:embed="rId6"/>
          <a:stretch>
            <a:fillRect/>
          </a:stretch>
        </p:blipFill>
        <p:spPr>
          <a:xfrm>
            <a:off x="6290953" y="4267407"/>
            <a:ext cx="4152900" cy="1065911"/>
          </a:xfrm>
          <a:prstGeom prst="rect">
            <a:avLst/>
          </a:prstGeom>
        </p:spPr>
      </p:pic>
    </p:spTree>
    <p:extLst>
      <p:ext uri="{BB962C8B-B14F-4D97-AF65-F5344CB8AC3E}">
        <p14:creationId xmlns:p14="http://schemas.microsoft.com/office/powerpoint/2010/main" val="32819692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5EE268-AB96-4F17-817F-36E957EB4A96}"/>
              </a:ext>
            </a:extLst>
          </p:cNvPr>
          <p:cNvSpPr>
            <a:spLocks noGrp="1"/>
          </p:cNvSpPr>
          <p:nvPr>
            <p:ph type="title"/>
          </p:nvPr>
        </p:nvSpPr>
        <p:spPr>
          <a:xfrm>
            <a:off x="1153689" y="210897"/>
            <a:ext cx="11288679" cy="548640"/>
          </a:xfrm>
        </p:spPr>
        <p:txBody>
          <a:bodyPr/>
          <a:lstStyle/>
          <a:p>
            <a:r>
              <a:rPr lang="en-US" sz="3100" b="1" dirty="0"/>
              <a:t>What Works Factsheet – CPSTF Findings on Cancer Screening</a:t>
            </a:r>
            <a:endParaRPr lang="en-US" sz="3100" dirty="0"/>
          </a:p>
        </p:txBody>
      </p:sp>
      <p:sp>
        <p:nvSpPr>
          <p:cNvPr id="5" name="Text Placeholder 4">
            <a:extLst>
              <a:ext uri="{FF2B5EF4-FFF2-40B4-BE49-F238E27FC236}">
                <a16:creationId xmlns:a16="http://schemas.microsoft.com/office/drawing/2014/main" id="{171CFC7C-E612-4CEE-A5E2-E0D25F393630}"/>
              </a:ext>
            </a:extLst>
          </p:cNvPr>
          <p:cNvSpPr>
            <a:spLocks noGrp="1"/>
          </p:cNvSpPr>
          <p:nvPr>
            <p:ph type="body" sz="quarter" idx="12"/>
          </p:nvPr>
        </p:nvSpPr>
        <p:spPr>
          <a:xfrm>
            <a:off x="239486" y="6169860"/>
            <a:ext cx="11430000" cy="369887"/>
          </a:xfrm>
        </p:spPr>
        <p:txBody>
          <a:bodyPr>
            <a:noAutofit/>
          </a:bodyPr>
          <a:lstStyle/>
          <a:p>
            <a:r>
              <a:rPr lang="en-US" sz="1100" dirty="0">
                <a:solidFill>
                  <a:srgbClr val="333333"/>
                </a:solidFill>
                <a:latin typeface="Guardian TextSans Web"/>
              </a:rPr>
              <a:t>Community Preventive Task Force. What Works: Cancer Screening. </a:t>
            </a:r>
            <a:r>
              <a:rPr lang="en-US" sz="1100" dirty="0">
                <a:hlinkClick r:id="rId3"/>
              </a:rPr>
              <a:t>https://www.thecommunityguide.org/sites/default/files/assets/What-Works-Factsheet-CancerScreening.pdf</a:t>
            </a:r>
            <a:r>
              <a:rPr lang="en-US" sz="1100" dirty="0"/>
              <a:t>. </a:t>
            </a:r>
          </a:p>
        </p:txBody>
      </p:sp>
      <p:pic>
        <p:nvPicPr>
          <p:cNvPr id="9" name="Picture 8">
            <a:extLst>
              <a:ext uri="{FF2B5EF4-FFF2-40B4-BE49-F238E27FC236}">
                <a16:creationId xmlns:a16="http://schemas.microsoft.com/office/drawing/2014/main" id="{C965AFDF-BCC4-46E9-BF90-80815E187EBC}"/>
              </a:ext>
            </a:extLst>
          </p:cNvPr>
          <p:cNvPicPr/>
          <p:nvPr/>
        </p:nvPicPr>
        <p:blipFill rotWithShape="1">
          <a:blip r:embed="rId4"/>
          <a:srcRect l="16056" t="38015" r="15278" b="29090"/>
          <a:stretch/>
        </p:blipFill>
        <p:spPr bwMode="auto">
          <a:xfrm>
            <a:off x="848711" y="1064833"/>
            <a:ext cx="7924800" cy="5128898"/>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8461013E-32A7-4064-91D1-503AD2D97567}"/>
              </a:ext>
            </a:extLst>
          </p:cNvPr>
          <p:cNvPicPr>
            <a:picLocks noChangeAspect="1"/>
          </p:cNvPicPr>
          <p:nvPr/>
        </p:nvPicPr>
        <p:blipFill>
          <a:blip r:embed="rId5"/>
          <a:stretch>
            <a:fillRect/>
          </a:stretch>
        </p:blipFill>
        <p:spPr>
          <a:xfrm>
            <a:off x="9513560" y="4597122"/>
            <a:ext cx="2456767" cy="553708"/>
          </a:xfrm>
          <a:prstGeom prst="rect">
            <a:avLst/>
          </a:prstGeom>
        </p:spPr>
      </p:pic>
      <p:pic>
        <p:nvPicPr>
          <p:cNvPr id="15" name="Picture 14">
            <a:extLst>
              <a:ext uri="{FF2B5EF4-FFF2-40B4-BE49-F238E27FC236}">
                <a16:creationId xmlns:a16="http://schemas.microsoft.com/office/drawing/2014/main" id="{F1160DEC-E998-480A-B0C5-3A8C5BF32AC0}"/>
              </a:ext>
            </a:extLst>
          </p:cNvPr>
          <p:cNvPicPr>
            <a:picLocks noChangeAspect="1"/>
          </p:cNvPicPr>
          <p:nvPr/>
        </p:nvPicPr>
        <p:blipFill>
          <a:blip r:embed="rId6"/>
          <a:stretch>
            <a:fillRect/>
          </a:stretch>
        </p:blipFill>
        <p:spPr>
          <a:xfrm>
            <a:off x="9513560" y="5378434"/>
            <a:ext cx="2393397" cy="470928"/>
          </a:xfrm>
          <a:prstGeom prst="rect">
            <a:avLst/>
          </a:prstGeom>
        </p:spPr>
      </p:pic>
    </p:spTree>
    <p:extLst>
      <p:ext uri="{BB962C8B-B14F-4D97-AF65-F5344CB8AC3E}">
        <p14:creationId xmlns:p14="http://schemas.microsoft.com/office/powerpoint/2010/main" val="20507855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8B3B3D-25E4-4CAA-A8FF-5AB53583E7F7}"/>
              </a:ext>
            </a:extLst>
          </p:cNvPr>
          <p:cNvSpPr>
            <a:spLocks noGrp="1"/>
          </p:cNvSpPr>
          <p:nvPr>
            <p:ph type="body" sz="quarter" idx="11"/>
          </p:nvPr>
        </p:nvSpPr>
        <p:spPr/>
        <p:txBody>
          <a:bodyPr/>
          <a:lstStyle/>
          <a:p>
            <a:r>
              <a:rPr lang="en-US" dirty="0"/>
              <a:t> </a:t>
            </a:r>
          </a:p>
        </p:txBody>
      </p:sp>
      <p:sp>
        <p:nvSpPr>
          <p:cNvPr id="4" name="Title 3">
            <a:extLst>
              <a:ext uri="{FF2B5EF4-FFF2-40B4-BE49-F238E27FC236}">
                <a16:creationId xmlns:a16="http://schemas.microsoft.com/office/drawing/2014/main" id="{781D10D9-B522-4C5C-9BF1-5A5D05B53643}"/>
              </a:ext>
            </a:extLst>
          </p:cNvPr>
          <p:cNvSpPr>
            <a:spLocks noGrp="1"/>
          </p:cNvSpPr>
          <p:nvPr>
            <p:ph type="title"/>
          </p:nvPr>
        </p:nvSpPr>
        <p:spPr>
          <a:xfrm>
            <a:off x="1348740" y="182880"/>
            <a:ext cx="10003779" cy="548640"/>
          </a:xfrm>
        </p:spPr>
        <p:txBody>
          <a:bodyPr/>
          <a:lstStyle/>
          <a:p>
            <a:r>
              <a:rPr lang="en-US" b="1" dirty="0"/>
              <a:t>Female Breast Cancer: Screening</a:t>
            </a:r>
            <a:endParaRPr lang="en-US" dirty="0"/>
          </a:p>
        </p:txBody>
      </p:sp>
      <p:sp>
        <p:nvSpPr>
          <p:cNvPr id="5" name="Text Placeholder 4">
            <a:extLst>
              <a:ext uri="{FF2B5EF4-FFF2-40B4-BE49-F238E27FC236}">
                <a16:creationId xmlns:a16="http://schemas.microsoft.com/office/drawing/2014/main" id="{248773AB-9971-4EE7-B9BA-A2D0BEA24EA0}"/>
              </a:ext>
            </a:extLst>
          </p:cNvPr>
          <p:cNvSpPr>
            <a:spLocks noGrp="1"/>
          </p:cNvSpPr>
          <p:nvPr>
            <p:ph type="body" sz="quarter" idx="12"/>
          </p:nvPr>
        </p:nvSpPr>
        <p:spPr>
          <a:xfrm>
            <a:off x="381000" y="5914237"/>
            <a:ext cx="11430000" cy="369887"/>
          </a:xfrm>
        </p:spPr>
        <p:txBody>
          <a:bodyPr>
            <a:noAutofit/>
          </a:bodyPr>
          <a:lstStyle/>
          <a:p>
            <a:r>
              <a:rPr lang="en-US" sz="1200" dirty="0"/>
              <a:t>Siu, A. L. on behalf of USPSTF (2016). "Screening for Breast Cancer: U.S. Preventive Services Task Force Recommendation Statement." </a:t>
            </a:r>
            <a:r>
              <a:rPr lang="en-US" sz="1200" u="sng" dirty="0"/>
              <a:t>Annals of Internal Medicine </a:t>
            </a:r>
            <a:r>
              <a:rPr lang="en-US" sz="1200" b="1" u="sng" dirty="0"/>
              <a:t>164</a:t>
            </a:r>
            <a:r>
              <a:rPr lang="en-US" sz="1200" u="sng" dirty="0"/>
              <a:t>(4): 279-296.</a:t>
            </a:r>
            <a:endParaRPr lang="en-US" sz="1200" dirty="0"/>
          </a:p>
        </p:txBody>
      </p:sp>
      <p:pic>
        <p:nvPicPr>
          <p:cNvPr id="7" name="Picture 6">
            <a:extLst>
              <a:ext uri="{FF2B5EF4-FFF2-40B4-BE49-F238E27FC236}">
                <a16:creationId xmlns:a16="http://schemas.microsoft.com/office/drawing/2014/main" id="{B9EEB1C8-E982-4BA3-AB3E-3322C4F744FA}"/>
              </a:ext>
            </a:extLst>
          </p:cNvPr>
          <p:cNvPicPr>
            <a:picLocks noChangeAspect="1"/>
          </p:cNvPicPr>
          <p:nvPr/>
        </p:nvPicPr>
        <p:blipFill>
          <a:blip r:embed="rId3"/>
          <a:stretch>
            <a:fillRect/>
          </a:stretch>
        </p:blipFill>
        <p:spPr>
          <a:xfrm>
            <a:off x="0" y="3567611"/>
            <a:ext cx="12192000" cy="1328923"/>
          </a:xfrm>
          <a:prstGeom prst="rect">
            <a:avLst/>
          </a:prstGeom>
        </p:spPr>
      </p:pic>
      <p:pic>
        <p:nvPicPr>
          <p:cNvPr id="8" name="Content Placeholder 14">
            <a:extLst>
              <a:ext uri="{FF2B5EF4-FFF2-40B4-BE49-F238E27FC236}">
                <a16:creationId xmlns:a16="http://schemas.microsoft.com/office/drawing/2014/main" id="{E072CD9D-F7DC-4CBA-9DFC-CA1D25D83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257" y="2031155"/>
            <a:ext cx="3467100" cy="1009650"/>
          </a:xfrm>
          <a:prstGeom prst="rect">
            <a:avLst/>
          </a:prstGeom>
          <a:ln>
            <a:solidFill>
              <a:schemeClr val="tx1"/>
            </a:solidFill>
          </a:ln>
        </p:spPr>
      </p:pic>
    </p:spTree>
    <p:extLst>
      <p:ext uri="{BB962C8B-B14F-4D97-AF65-F5344CB8AC3E}">
        <p14:creationId xmlns:p14="http://schemas.microsoft.com/office/powerpoint/2010/main" val="29907381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9038AA-8976-43CB-957A-128D988A247F}"/>
              </a:ext>
            </a:extLst>
          </p:cNvPr>
          <p:cNvSpPr>
            <a:spLocks noGrp="1"/>
          </p:cNvSpPr>
          <p:nvPr>
            <p:ph type="body" sz="quarter" idx="10"/>
          </p:nvPr>
        </p:nvSpPr>
        <p:spPr>
          <a:xfrm>
            <a:off x="1523999" y="2063201"/>
            <a:ext cx="5715001" cy="3956599"/>
          </a:xfrm>
        </p:spPr>
        <p:txBody>
          <a:bodyPr>
            <a:normAutofit fontScale="92500" lnSpcReduction="20000"/>
          </a:bodyPr>
          <a:lstStyle/>
          <a:p>
            <a:pPr marL="0" indent="0">
              <a:buNone/>
            </a:pPr>
            <a:r>
              <a:rPr lang="en-US" dirty="0"/>
              <a:t>√ Measure of burden</a:t>
            </a:r>
          </a:p>
          <a:p>
            <a:pPr lvl="1"/>
            <a:r>
              <a:rPr lang="en-US" dirty="0"/>
              <a:t>Mortality, morbidity, years of life lost</a:t>
            </a:r>
          </a:p>
          <a:p>
            <a:pPr lvl="1"/>
            <a:endParaRPr lang="en-US" dirty="0"/>
          </a:p>
          <a:p>
            <a:pPr marL="0" indent="0">
              <a:buNone/>
            </a:pPr>
            <a:r>
              <a:rPr lang="en-US" dirty="0"/>
              <a:t>√ Quantifying Preventability</a:t>
            </a:r>
          </a:p>
          <a:p>
            <a:pPr lvl="1"/>
            <a:r>
              <a:rPr lang="en-US" dirty="0"/>
              <a:t>Potential effects of intervention</a:t>
            </a:r>
          </a:p>
          <a:p>
            <a:pPr lvl="1"/>
            <a:endParaRPr lang="en-US" dirty="0"/>
          </a:p>
          <a:p>
            <a:pPr marL="0" indent="0">
              <a:buNone/>
            </a:pPr>
            <a:r>
              <a:rPr lang="en-US" dirty="0"/>
              <a:t>√ Resource</a:t>
            </a:r>
          </a:p>
          <a:p>
            <a:pPr lvl="1"/>
            <a:r>
              <a:rPr lang="en-US" dirty="0"/>
              <a:t>Cost of intervention, resources needed to carry out a program or policy</a:t>
            </a:r>
          </a:p>
          <a:p>
            <a:endParaRPr lang="en-US" dirty="0"/>
          </a:p>
        </p:txBody>
      </p:sp>
      <p:sp>
        <p:nvSpPr>
          <p:cNvPr id="4" name="Title 3">
            <a:extLst>
              <a:ext uri="{FF2B5EF4-FFF2-40B4-BE49-F238E27FC236}">
                <a16:creationId xmlns:a16="http://schemas.microsoft.com/office/drawing/2014/main" id="{DA837FD0-EA79-4E62-B4D7-026D4B2BA925}"/>
              </a:ext>
            </a:extLst>
          </p:cNvPr>
          <p:cNvSpPr>
            <a:spLocks noGrp="1"/>
          </p:cNvSpPr>
          <p:nvPr>
            <p:ph type="title"/>
          </p:nvPr>
        </p:nvSpPr>
        <p:spPr>
          <a:xfrm>
            <a:off x="1099457" y="210897"/>
            <a:ext cx="11179627" cy="548640"/>
          </a:xfrm>
        </p:spPr>
        <p:txBody>
          <a:bodyPr/>
          <a:lstStyle/>
          <a:p>
            <a:r>
              <a:rPr lang="en-US" sz="3600" b="1" dirty="0"/>
              <a:t>Developing &amp; Prioritizing Program and Policy Options</a:t>
            </a:r>
          </a:p>
        </p:txBody>
      </p:sp>
      <p:sp>
        <p:nvSpPr>
          <p:cNvPr id="5" name="Text Placeholder 4">
            <a:extLst>
              <a:ext uri="{FF2B5EF4-FFF2-40B4-BE49-F238E27FC236}">
                <a16:creationId xmlns:a16="http://schemas.microsoft.com/office/drawing/2014/main" id="{0B7E64CB-2F30-407B-8AB0-75EFD265958F}"/>
              </a:ext>
            </a:extLst>
          </p:cNvPr>
          <p:cNvSpPr>
            <a:spLocks noGrp="1"/>
          </p:cNvSpPr>
          <p:nvPr>
            <p:ph type="body" sz="quarter" idx="12"/>
          </p:nvPr>
        </p:nvSpPr>
        <p:spPr/>
        <p:txBody>
          <a:bodyPr/>
          <a:lstStyle/>
          <a:p>
            <a:r>
              <a:rPr lang="en-US" dirty="0"/>
              <a:t> </a:t>
            </a:r>
          </a:p>
        </p:txBody>
      </p:sp>
      <p:sp>
        <p:nvSpPr>
          <p:cNvPr id="7" name="Text Placeholder 6">
            <a:extLst>
              <a:ext uri="{FF2B5EF4-FFF2-40B4-BE49-F238E27FC236}">
                <a16:creationId xmlns:a16="http://schemas.microsoft.com/office/drawing/2014/main" id="{F7156CAE-F2DF-4C5D-86FF-1193D7B5ADE8}"/>
              </a:ext>
            </a:extLst>
          </p:cNvPr>
          <p:cNvSpPr>
            <a:spLocks noGrp="1"/>
          </p:cNvSpPr>
          <p:nvPr>
            <p:ph type="body" sz="quarter" idx="11"/>
          </p:nvPr>
        </p:nvSpPr>
        <p:spPr/>
        <p:txBody>
          <a:bodyPr/>
          <a:lstStyle/>
          <a:p>
            <a:r>
              <a:rPr lang="en-US" dirty="0"/>
              <a:t> </a:t>
            </a:r>
          </a:p>
        </p:txBody>
      </p:sp>
    </p:spTree>
    <p:extLst>
      <p:ext uri="{BB962C8B-B14F-4D97-AF65-F5344CB8AC3E}">
        <p14:creationId xmlns:p14="http://schemas.microsoft.com/office/powerpoint/2010/main" val="1643327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D8286D-0F63-4E10-951F-DED6767FA0A9}"/>
              </a:ext>
            </a:extLst>
          </p:cNvPr>
          <p:cNvSpPr>
            <a:spLocks noGrp="1"/>
          </p:cNvSpPr>
          <p:nvPr>
            <p:ph type="title"/>
          </p:nvPr>
        </p:nvSpPr>
        <p:spPr>
          <a:xfrm>
            <a:off x="1393178" y="210897"/>
            <a:ext cx="10619751" cy="548640"/>
          </a:xfrm>
        </p:spPr>
        <p:txBody>
          <a:bodyPr/>
          <a:lstStyle/>
          <a:p>
            <a:r>
              <a:rPr lang="en-US" sz="4400" b="1" dirty="0"/>
              <a:t>Matrix for Prioritizing </a:t>
            </a:r>
          </a:p>
        </p:txBody>
      </p:sp>
      <p:sp>
        <p:nvSpPr>
          <p:cNvPr id="5" name="Text Placeholder 4">
            <a:extLst>
              <a:ext uri="{FF2B5EF4-FFF2-40B4-BE49-F238E27FC236}">
                <a16:creationId xmlns:a16="http://schemas.microsoft.com/office/drawing/2014/main" id="{CCB59ABD-71EA-4A40-AA6B-E4180D5163F0}"/>
              </a:ext>
            </a:extLst>
          </p:cNvPr>
          <p:cNvSpPr>
            <a:spLocks noGrp="1"/>
          </p:cNvSpPr>
          <p:nvPr>
            <p:ph type="body" sz="quarter" idx="12"/>
          </p:nvPr>
        </p:nvSpPr>
        <p:spPr>
          <a:xfrm>
            <a:off x="381000" y="6139770"/>
            <a:ext cx="11430000" cy="369887"/>
          </a:xfrm>
        </p:spPr>
        <p:txBody>
          <a:bodyPr/>
          <a:lstStyle/>
          <a:p>
            <a:r>
              <a:rPr lang="en-US" dirty="0"/>
              <a:t> </a:t>
            </a:r>
          </a:p>
        </p:txBody>
      </p:sp>
      <p:sp>
        <p:nvSpPr>
          <p:cNvPr id="8" name="Text Box 3">
            <a:extLst>
              <a:ext uri="{FF2B5EF4-FFF2-40B4-BE49-F238E27FC236}">
                <a16:creationId xmlns:a16="http://schemas.microsoft.com/office/drawing/2014/main" id="{9BC750F0-3EB0-48F4-B0AD-14D2CFFE1844}"/>
              </a:ext>
            </a:extLst>
          </p:cNvPr>
          <p:cNvSpPr txBox="1">
            <a:spLocks noChangeArrowheads="1"/>
          </p:cNvSpPr>
          <p:nvPr/>
        </p:nvSpPr>
        <p:spPr bwMode="auto">
          <a:xfrm>
            <a:off x="1497012" y="2262187"/>
            <a:ext cx="9197975" cy="3478213"/>
          </a:xfrm>
          <a:prstGeom prst="rect">
            <a:avLst/>
          </a:prstGeom>
          <a:noFill/>
          <a:ln w="12700">
            <a:noFill/>
            <a:miter lim="800000"/>
            <a:headEnd type="none" w="sm" len="sm"/>
            <a:tailEnd type="none" w="sm" len="sm"/>
          </a:ln>
        </p:spPr>
        <p:txBody>
          <a:bodyPr>
            <a:spAutoFit/>
          </a:bodyPr>
          <a:ls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a:lstStyle>
          <a:p>
            <a:pPr marL="0" marR="0" lvl="0" indent="0" algn="l" defTabSz="457200" rtl="0" eaLnBrk="0" fontAlgn="base" latinLnBrk="0" hangingPunct="0">
              <a:lnSpc>
                <a:spcPct val="100000"/>
              </a:lnSpc>
              <a:spcBef>
                <a:spcPct val="0"/>
              </a:spcBef>
              <a:spcAft>
                <a:spcPct val="0"/>
              </a:spcAft>
              <a:buClrTx/>
              <a:buSzTx/>
              <a:buFontTx/>
              <a:buNone/>
              <a:tabLst>
                <a:tab pos="2286000" algn="l"/>
                <a:tab pos="5943600" algn="l"/>
              </a:tabLst>
              <a:defRPr/>
            </a:pPr>
            <a:r>
              <a:rPr kumimoji="0" lang="en-US" sz="2200" b="1" i="0" u="none" strike="noStrike" kern="1200" cap="none" spc="0" normalizeH="0" baseline="0" noProof="0" dirty="0">
                <a:ln>
                  <a:noFill/>
                </a:ln>
                <a:solidFill>
                  <a:srgbClr val="FC7715"/>
                </a:solidFill>
                <a:effectLst/>
                <a:uLnTx/>
                <a:uFillTx/>
                <a:latin typeface="Arial" charset="0"/>
                <a:ea typeface="+mn-ea"/>
                <a:cs typeface="+mn-cs"/>
              </a:rPr>
              <a:t>	</a:t>
            </a:r>
            <a:r>
              <a:rPr kumimoji="0" lang="en-US" sz="2200" b="1" i="0" u="none" strike="noStrike" kern="1200" cap="none" spc="0" normalizeH="0" baseline="0" noProof="0" dirty="0">
                <a:ln>
                  <a:noFill/>
                </a:ln>
                <a:solidFill>
                  <a:srgbClr val="454545"/>
                </a:solidFill>
                <a:effectLst/>
                <a:uLnTx/>
                <a:uFillTx/>
                <a:latin typeface="Arial Narrow" pitchFamily="34" charset="0"/>
                <a:ea typeface="+mn-ea"/>
                <a:cs typeface="+mn-cs"/>
              </a:rPr>
              <a:t>More Important	Less Important</a:t>
            </a:r>
          </a:p>
          <a:p>
            <a:pPr marL="0" marR="0" lvl="0" indent="0" algn="l" defTabSz="457200" rtl="0" eaLnBrk="0" fontAlgn="base" latinLnBrk="0" hangingPunct="0">
              <a:lnSpc>
                <a:spcPct val="100000"/>
              </a:lnSpc>
              <a:spcBef>
                <a:spcPct val="0"/>
              </a:spcBef>
              <a:spcAft>
                <a:spcPct val="0"/>
              </a:spcAft>
              <a:buClrTx/>
              <a:buSzTx/>
              <a:buFontTx/>
              <a:buNone/>
              <a:tabLst>
                <a:tab pos="2286000" algn="l"/>
                <a:tab pos="5943600" algn="l"/>
              </a:tabLst>
              <a:defRPr/>
            </a:pPr>
            <a:endParaRPr kumimoji="0" lang="en-US" sz="2200" b="1" i="0" u="none" strike="noStrike" kern="1200" cap="none" spc="0" normalizeH="0" baseline="0" noProof="0" dirty="0">
              <a:ln>
                <a:noFill/>
              </a:ln>
              <a:solidFill>
                <a:srgbClr val="75FFFF"/>
              </a:solidFill>
              <a:effectLst/>
              <a:uLnTx/>
              <a:uFillTx/>
              <a:latin typeface="Arial Narrow"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tab pos="2286000" algn="l"/>
                <a:tab pos="5943600" algn="l"/>
              </a:tabLst>
              <a:defRPr/>
            </a:pPr>
            <a:r>
              <a:rPr kumimoji="0" lang="en-US" sz="2200" b="1" i="0" u="none" strike="noStrike" kern="1200" cap="none" spc="0" normalizeH="0" baseline="0" noProof="0" dirty="0">
                <a:ln>
                  <a:noFill/>
                </a:ln>
                <a:solidFill>
                  <a:srgbClr val="454545"/>
                </a:solidFill>
                <a:effectLst/>
                <a:uLnTx/>
                <a:uFillTx/>
                <a:latin typeface="Arial Narrow" pitchFamily="34" charset="0"/>
                <a:ea typeface="+mn-ea"/>
                <a:cs typeface="+mn-cs"/>
              </a:rPr>
              <a:t>More Feasible</a:t>
            </a:r>
            <a:r>
              <a:rPr kumimoji="0" lang="en-US" sz="2200" b="1" i="0" u="none" strike="noStrike" kern="1200" cap="none" spc="0" normalizeH="0" baseline="0" noProof="0" dirty="0">
                <a:ln>
                  <a:noFill/>
                </a:ln>
                <a:solidFill>
                  <a:srgbClr val="FC7715"/>
                </a:solidFill>
                <a:effectLst/>
                <a:uLnTx/>
                <a:uFillTx/>
                <a:latin typeface="Arial Narrow" pitchFamily="34" charset="0"/>
                <a:ea typeface="+mn-ea"/>
                <a:cs typeface="+mn-cs"/>
              </a:rPr>
              <a:t>	</a:t>
            </a:r>
            <a:r>
              <a:rPr kumimoji="0" lang="en-US" sz="2200" b="1" i="0" u="none" strike="noStrike" kern="1200" cap="none" spc="0" normalizeH="0" baseline="0" noProof="0" dirty="0">
                <a:ln>
                  <a:noFill/>
                </a:ln>
                <a:solidFill>
                  <a:prstClr val="black"/>
                </a:solidFill>
                <a:effectLst/>
                <a:uLnTx/>
                <a:uFillTx/>
                <a:latin typeface="Arial Narrow" pitchFamily="34" charset="0"/>
                <a:ea typeface="+mn-ea"/>
                <a:cs typeface="+mn-cs"/>
              </a:rPr>
              <a:t>Highest priority 	Generally low priority</a:t>
            </a:r>
          </a:p>
          <a:p>
            <a:pPr marL="0" marR="0" lvl="0" indent="0" algn="l" defTabSz="457200" rtl="0" eaLnBrk="0" fontAlgn="base" latinLnBrk="0" hangingPunct="0">
              <a:lnSpc>
                <a:spcPct val="100000"/>
              </a:lnSpc>
              <a:spcBef>
                <a:spcPct val="0"/>
              </a:spcBef>
              <a:spcAft>
                <a:spcPct val="0"/>
              </a:spcAft>
              <a:buClrTx/>
              <a:buSzTx/>
              <a:buFontTx/>
              <a:buNone/>
              <a:tabLst>
                <a:tab pos="2286000" algn="l"/>
                <a:tab pos="5943600" algn="l"/>
              </a:tabLst>
              <a:defRPr/>
            </a:pPr>
            <a:r>
              <a:rPr kumimoji="0" lang="en-US" sz="2200" b="1" i="0" u="none" strike="noStrike" kern="1200" cap="none" spc="0" normalizeH="0" baseline="0" noProof="0" dirty="0">
                <a:ln>
                  <a:noFill/>
                </a:ln>
                <a:solidFill>
                  <a:prstClr val="black"/>
                </a:solidFill>
                <a:effectLst/>
                <a:uLnTx/>
                <a:uFillTx/>
                <a:latin typeface="Arial Narrow" pitchFamily="34" charset="0"/>
                <a:ea typeface="+mn-ea"/>
                <a:cs typeface="+mn-cs"/>
              </a:rPr>
              <a:t>	focus</a:t>
            </a:r>
            <a:r>
              <a:rPr kumimoji="0" lang="en-US" sz="2200" b="1" i="0" u="none" strike="noStrike" kern="1200" cap="none" spc="0" normalizeH="0" baseline="0" noProof="0" dirty="0">
                <a:ln>
                  <a:noFill/>
                </a:ln>
                <a:solidFill>
                  <a:srgbClr val="454545"/>
                </a:solidFill>
                <a:effectLst/>
                <a:uLnTx/>
                <a:uFillTx/>
                <a:latin typeface="Arial Narrow" pitchFamily="34" charset="0"/>
                <a:ea typeface="+mn-ea"/>
                <a:cs typeface="+mn-cs"/>
              </a:rPr>
              <a:t>	</a:t>
            </a:r>
          </a:p>
          <a:p>
            <a:pPr marL="0" marR="0" lvl="0" indent="0" algn="l" defTabSz="457200" rtl="0" eaLnBrk="0" fontAlgn="base" latinLnBrk="0" hangingPunct="0">
              <a:lnSpc>
                <a:spcPct val="100000"/>
              </a:lnSpc>
              <a:spcBef>
                <a:spcPct val="0"/>
              </a:spcBef>
              <a:spcAft>
                <a:spcPct val="0"/>
              </a:spcAft>
              <a:buClrTx/>
              <a:buSzTx/>
              <a:buFontTx/>
              <a:buNone/>
              <a:tabLst>
                <a:tab pos="2286000" algn="l"/>
                <a:tab pos="5943600" algn="l"/>
              </a:tabLst>
              <a:defRPr/>
            </a:pPr>
            <a:r>
              <a:rPr kumimoji="0" lang="en-US" sz="2200" b="1" i="0" u="none" strike="noStrike" kern="1200" cap="none" spc="0" normalizeH="0" baseline="0" noProof="0" dirty="0">
                <a:ln>
                  <a:noFill/>
                </a:ln>
                <a:solidFill>
                  <a:srgbClr val="454545"/>
                </a:solidFill>
                <a:effectLst/>
                <a:uLnTx/>
                <a:uFillTx/>
                <a:latin typeface="Arial Narrow" pitchFamily="34" charset="0"/>
                <a:ea typeface="+mn-ea"/>
                <a:cs typeface="+mn-cs"/>
              </a:rPr>
              <a:t>		</a:t>
            </a:r>
            <a:endParaRPr kumimoji="0" lang="en-US" sz="2200" b="1" i="0" u="none" strike="noStrike" kern="1200" cap="none" spc="0" normalizeH="0" baseline="0" noProof="0" dirty="0">
              <a:ln>
                <a:noFill/>
              </a:ln>
              <a:solidFill>
                <a:srgbClr val="FC7715"/>
              </a:solidFill>
              <a:effectLst/>
              <a:uLnTx/>
              <a:uFillTx/>
              <a:latin typeface="Arial Narrow"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tab pos="2286000" algn="l"/>
                <a:tab pos="5943600" algn="l"/>
              </a:tabLst>
              <a:defRPr/>
            </a:pPr>
            <a:endParaRPr kumimoji="0" lang="en-US" sz="2200" b="1" i="0" u="none" strike="noStrike" kern="1200" cap="none" spc="0" normalizeH="0" baseline="0" noProof="0" dirty="0">
              <a:ln>
                <a:noFill/>
              </a:ln>
              <a:solidFill>
                <a:srgbClr val="FC7715"/>
              </a:solidFill>
              <a:effectLst/>
              <a:uLnTx/>
              <a:uFillTx/>
              <a:latin typeface="Arial Narrow"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tab pos="2286000" algn="l"/>
                <a:tab pos="5943600" algn="l"/>
              </a:tabLst>
              <a:defRPr/>
            </a:pPr>
            <a:endParaRPr kumimoji="0" lang="en-US" sz="2200" b="1" i="0" u="none" strike="noStrike" kern="1200" cap="none" spc="0" normalizeH="0" baseline="0" noProof="0" dirty="0">
              <a:ln>
                <a:noFill/>
              </a:ln>
              <a:solidFill>
                <a:srgbClr val="FC7715"/>
              </a:solidFill>
              <a:effectLst/>
              <a:uLnTx/>
              <a:uFillTx/>
              <a:latin typeface="Arial Narrow"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tab pos="2286000" algn="l"/>
                <a:tab pos="5943600" algn="l"/>
              </a:tabLst>
              <a:defRPr/>
            </a:pPr>
            <a:endParaRPr kumimoji="0" lang="en-US" sz="2200" b="1" i="0" u="none" strike="noStrike" kern="1200" cap="none" spc="0" normalizeH="0" baseline="0" noProof="0" dirty="0">
              <a:ln>
                <a:noFill/>
              </a:ln>
              <a:solidFill>
                <a:srgbClr val="FC7715"/>
              </a:solidFill>
              <a:effectLst/>
              <a:uLnTx/>
              <a:uFillTx/>
              <a:latin typeface="Arial Narrow"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tab pos="2286000" algn="l"/>
                <a:tab pos="5943600" algn="l"/>
              </a:tabLst>
              <a:defRPr/>
            </a:pPr>
            <a:r>
              <a:rPr kumimoji="0" lang="en-US" sz="2200" b="1" i="0" u="none" strike="noStrike" kern="1200" cap="none" spc="0" normalizeH="0" baseline="0" noProof="0" dirty="0">
                <a:ln>
                  <a:noFill/>
                </a:ln>
                <a:solidFill>
                  <a:srgbClr val="454545"/>
                </a:solidFill>
                <a:effectLst/>
                <a:uLnTx/>
                <a:uFillTx/>
                <a:latin typeface="Arial Narrow" pitchFamily="34" charset="0"/>
                <a:ea typeface="+mn-ea"/>
                <a:cs typeface="+mn-cs"/>
              </a:rPr>
              <a:t>Less Feasible</a:t>
            </a:r>
            <a:r>
              <a:rPr kumimoji="0" lang="en-US" sz="2200" b="1" i="0" u="none" strike="noStrike" kern="1200" cap="none" spc="0" normalizeH="0" baseline="0" noProof="0" dirty="0">
                <a:ln>
                  <a:noFill/>
                </a:ln>
                <a:solidFill>
                  <a:srgbClr val="FC7715"/>
                </a:solidFill>
                <a:effectLst/>
                <a:uLnTx/>
                <a:uFillTx/>
                <a:latin typeface="Arial Narrow" pitchFamily="34" charset="0"/>
                <a:ea typeface="+mn-ea"/>
                <a:cs typeface="+mn-cs"/>
              </a:rPr>
              <a:t>	</a:t>
            </a:r>
            <a:r>
              <a:rPr kumimoji="0" lang="en-US" sz="2200" b="1" i="0" u="none" strike="noStrike" kern="1200" cap="none" spc="0" normalizeH="0" baseline="0" noProof="0" dirty="0">
                <a:ln>
                  <a:noFill/>
                </a:ln>
                <a:solidFill>
                  <a:prstClr val="black"/>
                </a:solidFill>
                <a:effectLst/>
                <a:uLnTx/>
                <a:uFillTx/>
                <a:latin typeface="Arial Narrow" pitchFamily="34" charset="0"/>
                <a:ea typeface="+mn-ea"/>
                <a:cs typeface="+mn-cs"/>
              </a:rPr>
              <a:t>Priority for enhancing 	No intervention 	resources</a:t>
            </a:r>
          </a:p>
        </p:txBody>
      </p:sp>
      <p:sp>
        <p:nvSpPr>
          <p:cNvPr id="9" name="Oval 8">
            <a:extLst>
              <a:ext uri="{FF2B5EF4-FFF2-40B4-BE49-F238E27FC236}">
                <a16:creationId xmlns:a16="http://schemas.microsoft.com/office/drawing/2014/main" id="{207A2035-FE96-4C2B-A7D7-A2254769AF6C}"/>
              </a:ext>
            </a:extLst>
          </p:cNvPr>
          <p:cNvSpPr/>
          <p:nvPr/>
        </p:nvSpPr>
        <p:spPr>
          <a:xfrm>
            <a:off x="3510461" y="2774732"/>
            <a:ext cx="2280745" cy="11246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9777495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0F8B4-E5C5-46E8-8C31-22E0B6C7BD00}"/>
              </a:ext>
            </a:extLst>
          </p:cNvPr>
          <p:cNvSpPr>
            <a:spLocks noGrp="1"/>
          </p:cNvSpPr>
          <p:nvPr>
            <p:ph type="title"/>
          </p:nvPr>
        </p:nvSpPr>
        <p:spPr>
          <a:xfrm>
            <a:off x="1349826" y="216574"/>
            <a:ext cx="10842174" cy="548640"/>
          </a:xfrm>
        </p:spPr>
        <p:txBody>
          <a:bodyPr/>
          <a:lstStyle/>
          <a:p>
            <a:r>
              <a:rPr lang="en-US" sz="3200" b="1" dirty="0"/>
              <a:t>Developing an Action Plan and Implementing Interventions</a:t>
            </a:r>
            <a:endParaRPr lang="en-US" sz="3200" dirty="0"/>
          </a:p>
        </p:txBody>
      </p:sp>
      <p:sp>
        <p:nvSpPr>
          <p:cNvPr id="5" name="Text Placeholder 4">
            <a:extLst>
              <a:ext uri="{FF2B5EF4-FFF2-40B4-BE49-F238E27FC236}">
                <a16:creationId xmlns:a16="http://schemas.microsoft.com/office/drawing/2014/main" id="{ED3EEFDC-E535-41E8-B952-743DAF2F957F}"/>
              </a:ext>
            </a:extLst>
          </p:cNvPr>
          <p:cNvSpPr>
            <a:spLocks noGrp="1"/>
          </p:cNvSpPr>
          <p:nvPr>
            <p:ph type="body" sz="quarter" idx="12"/>
          </p:nvPr>
        </p:nvSpPr>
        <p:spPr/>
        <p:txBody>
          <a:bodyPr>
            <a:normAutofit/>
          </a:bodyPr>
          <a:lstStyle/>
          <a:p>
            <a:r>
              <a:rPr lang="en-US" sz="1200" dirty="0"/>
              <a:t> </a:t>
            </a:r>
          </a:p>
        </p:txBody>
      </p:sp>
      <p:sp>
        <p:nvSpPr>
          <p:cNvPr id="14" name="Content Placeholder 2">
            <a:extLst>
              <a:ext uri="{FF2B5EF4-FFF2-40B4-BE49-F238E27FC236}">
                <a16:creationId xmlns:a16="http://schemas.microsoft.com/office/drawing/2014/main" id="{1AE529A6-F499-4C2E-8F80-A30B09C85BE1}"/>
              </a:ext>
            </a:extLst>
          </p:cNvPr>
          <p:cNvSpPr txBox="1">
            <a:spLocks/>
          </p:cNvSpPr>
          <p:nvPr/>
        </p:nvSpPr>
        <p:spPr>
          <a:xfrm>
            <a:off x="748937" y="1638621"/>
            <a:ext cx="10332720" cy="2002797"/>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rgbClr val="F81B02"/>
              </a:buClr>
              <a:buSzPct val="110000"/>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Rockwell" panose="02060603020205020403"/>
                <a:ea typeface="+mn-ea"/>
                <a:cs typeface="+mn-cs"/>
              </a:rPr>
              <a:t> Good planning can lead to improved implementation</a:t>
            </a:r>
          </a:p>
          <a:p>
            <a:pPr marL="228600" marR="0" lvl="0" indent="-228600" algn="l" defTabSz="914400" rtl="0" eaLnBrk="1" fontAlgn="auto" latinLnBrk="0" hangingPunct="1">
              <a:lnSpc>
                <a:spcPct val="120000"/>
              </a:lnSpc>
              <a:spcBef>
                <a:spcPts val="1000"/>
              </a:spcBef>
              <a:spcAft>
                <a:spcPts val="0"/>
              </a:spcAft>
              <a:buClr>
                <a:srgbClr val="F81B02"/>
              </a:buClr>
              <a:buSzPct val="110000"/>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Rockwell" panose="02060603020205020403"/>
                <a:ea typeface="+mn-ea"/>
                <a:cs typeface="+mn-cs"/>
              </a:rPr>
              <a:t> Improved implementation = improved outcomes</a:t>
            </a:r>
          </a:p>
        </p:txBody>
      </p:sp>
      <p:sp>
        <p:nvSpPr>
          <p:cNvPr id="15" name="Content Placeholder 2">
            <a:extLst>
              <a:ext uri="{FF2B5EF4-FFF2-40B4-BE49-F238E27FC236}">
                <a16:creationId xmlns:a16="http://schemas.microsoft.com/office/drawing/2014/main" id="{21F2F16A-C4B0-4072-A2BA-402219926BB8}"/>
              </a:ext>
            </a:extLst>
          </p:cNvPr>
          <p:cNvSpPr txBox="1">
            <a:spLocks/>
          </p:cNvSpPr>
          <p:nvPr/>
        </p:nvSpPr>
        <p:spPr>
          <a:xfrm>
            <a:off x="2790422" y="3429000"/>
            <a:ext cx="9238292" cy="200279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Rockwell" panose="02060603020205020403"/>
                <a:ea typeface="+mn-ea"/>
                <a:cs typeface="+mn-cs"/>
              </a:rPr>
              <a:t>√ Clearly linked </a:t>
            </a:r>
            <a:r>
              <a:rPr kumimoji="0" lang="en-US" sz="2800" b="1" i="0" u="none" strike="noStrike" kern="1200" cap="none" spc="0" normalizeH="0" baseline="0" noProof="0" dirty="0">
                <a:ln>
                  <a:noFill/>
                </a:ln>
                <a:solidFill>
                  <a:prstClr val="black"/>
                </a:solidFill>
                <a:effectLst/>
                <a:uLnTx/>
                <a:uFillTx/>
                <a:latin typeface="Rockwell" panose="02060603020205020403"/>
                <a:ea typeface="+mn-ea"/>
                <a:cs typeface="+mn-cs"/>
              </a:rPr>
              <a:t>goals, objectives, </a:t>
            </a:r>
            <a:r>
              <a:rPr kumimoji="0" lang="en-US" sz="2800" b="0" i="0" u="none" strike="noStrike" kern="1200" cap="none" spc="0" normalizeH="0" baseline="0" noProof="0" dirty="0">
                <a:ln>
                  <a:noFill/>
                </a:ln>
                <a:solidFill>
                  <a:prstClr val="black"/>
                </a:solidFill>
                <a:effectLst/>
                <a:uLnTx/>
                <a:uFillTx/>
                <a:latin typeface="Rockwell" panose="02060603020205020403"/>
                <a:ea typeface="+mn-ea"/>
                <a:cs typeface="+mn-cs"/>
              </a:rPr>
              <a:t>and </a:t>
            </a:r>
            <a:r>
              <a:rPr kumimoji="0" lang="en-US" sz="2800" b="1" i="0" u="none" strike="noStrike" kern="1200" cap="none" spc="0" normalizeH="0" baseline="0" noProof="0" dirty="0">
                <a:ln>
                  <a:noFill/>
                </a:ln>
                <a:solidFill>
                  <a:prstClr val="black"/>
                </a:solidFill>
                <a:effectLst/>
                <a:uLnTx/>
                <a:uFillTx/>
                <a:latin typeface="Rockwell" panose="02060603020205020403"/>
                <a:ea typeface="+mn-ea"/>
                <a:cs typeface="+mn-cs"/>
              </a:rPr>
              <a:t>strategies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Rockwell" panose="02060603020205020403"/>
                <a:ea typeface="+mn-ea"/>
                <a:cs typeface="+mn-cs"/>
              </a:rPr>
              <a:t>√ Basis in </a:t>
            </a:r>
            <a:r>
              <a:rPr kumimoji="0" lang="en-US" sz="2800" b="1" i="0" u="none" strike="noStrike" kern="1200" cap="none" spc="0" normalizeH="0" baseline="0" noProof="0" dirty="0">
                <a:ln>
                  <a:noFill/>
                </a:ln>
                <a:solidFill>
                  <a:prstClr val="black"/>
                </a:solidFill>
                <a:effectLst/>
                <a:uLnTx/>
                <a:uFillTx/>
                <a:latin typeface="Rockwell" panose="02060603020205020403"/>
                <a:ea typeface="+mn-ea"/>
                <a:cs typeface="+mn-cs"/>
              </a:rPr>
              <a:t>evidence </a:t>
            </a:r>
            <a:r>
              <a:rPr kumimoji="0" lang="en-US" sz="2800" b="0" i="0" u="none" strike="noStrike" kern="1200" cap="none" spc="0" normalizeH="0" baseline="0" noProof="0" dirty="0">
                <a:ln>
                  <a:noFill/>
                </a:ln>
                <a:solidFill>
                  <a:prstClr val="black"/>
                </a:solidFill>
                <a:effectLst/>
                <a:uLnTx/>
                <a:uFillTx/>
                <a:latin typeface="Rockwell" panose="02060603020205020403"/>
                <a:ea typeface="+mn-ea"/>
                <a:cs typeface="+mn-cs"/>
              </a:rPr>
              <a:t>and </a:t>
            </a:r>
            <a:r>
              <a:rPr kumimoji="0" lang="en-US" sz="2800" b="1" i="0" u="none" strike="noStrike" kern="1200" cap="none" spc="0" normalizeH="0" baseline="0" noProof="0" dirty="0">
                <a:ln>
                  <a:noFill/>
                </a:ln>
                <a:solidFill>
                  <a:prstClr val="black"/>
                </a:solidFill>
                <a:effectLst/>
                <a:uLnTx/>
                <a:uFillTx/>
                <a:latin typeface="Rockwell" panose="02060603020205020403"/>
                <a:ea typeface="+mn-ea"/>
                <a:cs typeface="+mn-cs"/>
              </a:rPr>
              <a:t>assessment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Rockwell" panose="02060603020205020403"/>
                <a:ea typeface="+mn-ea"/>
                <a:cs typeface="+mn-cs"/>
              </a:rPr>
              <a:t>√ Clear </a:t>
            </a:r>
            <a:r>
              <a:rPr kumimoji="0" lang="en-US" sz="2800" b="1" i="0" u="none" strike="noStrike" kern="1200" cap="none" spc="0" normalizeH="0" baseline="0" noProof="0" dirty="0">
                <a:ln>
                  <a:noFill/>
                </a:ln>
                <a:solidFill>
                  <a:prstClr val="black"/>
                </a:solidFill>
                <a:effectLst/>
                <a:uLnTx/>
                <a:uFillTx/>
                <a:latin typeface="Rockwell" panose="02060603020205020403"/>
                <a:ea typeface="+mn-ea"/>
                <a:cs typeface="+mn-cs"/>
              </a:rPr>
              <a:t>roles </a:t>
            </a:r>
            <a:r>
              <a:rPr kumimoji="0" lang="en-US" sz="2800" b="0" i="0" u="none" strike="noStrike" kern="1200" cap="none" spc="0" normalizeH="0" baseline="0" noProof="0" dirty="0">
                <a:ln>
                  <a:noFill/>
                </a:ln>
                <a:solidFill>
                  <a:prstClr val="black"/>
                </a:solidFill>
                <a:effectLst/>
                <a:uLnTx/>
                <a:uFillTx/>
                <a:latin typeface="Rockwell" panose="02060603020205020403"/>
                <a:ea typeface="+mn-ea"/>
                <a:cs typeface="+mn-cs"/>
              </a:rPr>
              <a:t>and </a:t>
            </a:r>
            <a:r>
              <a:rPr kumimoji="0" lang="en-US" sz="2800" b="1" i="0" u="none" strike="noStrike" kern="1200" cap="none" spc="0" normalizeH="0" baseline="0" noProof="0" dirty="0">
                <a:ln>
                  <a:noFill/>
                </a:ln>
                <a:solidFill>
                  <a:prstClr val="black"/>
                </a:solidFill>
                <a:effectLst/>
                <a:uLnTx/>
                <a:uFillTx/>
                <a:latin typeface="Rockwell" panose="02060603020205020403"/>
                <a:ea typeface="+mn-ea"/>
                <a:cs typeface="+mn-cs"/>
              </a:rPr>
              <a:t>responsibilities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Rockwell" panose="02060603020205020403"/>
                <a:ea typeface="+mn-ea"/>
                <a:cs typeface="+mn-cs"/>
              </a:rPr>
              <a:t>√  Clear mechanisms for </a:t>
            </a:r>
            <a:r>
              <a:rPr kumimoji="0" lang="en-US" sz="2800" b="1" i="0" u="none" strike="noStrike" kern="1200" cap="none" spc="0" normalizeH="0" baseline="0" noProof="0" dirty="0">
                <a:ln>
                  <a:noFill/>
                </a:ln>
                <a:solidFill>
                  <a:prstClr val="black"/>
                </a:solidFill>
                <a:effectLst/>
                <a:uLnTx/>
                <a:uFillTx/>
                <a:latin typeface="Rockwell" panose="02060603020205020403"/>
                <a:ea typeface="+mn-ea"/>
                <a:cs typeface="+mn-cs"/>
              </a:rPr>
              <a:t>tracking progress</a:t>
            </a:r>
            <a:endParaRPr kumimoji="0" lang="en-US" sz="2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9825788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F2CF46-691C-4DFA-89BA-3D17297E34A0}"/>
              </a:ext>
            </a:extLst>
          </p:cNvPr>
          <p:cNvSpPr>
            <a:spLocks noGrp="1"/>
          </p:cNvSpPr>
          <p:nvPr>
            <p:ph type="title"/>
          </p:nvPr>
        </p:nvSpPr>
        <p:spPr>
          <a:xfrm>
            <a:off x="1219201" y="210897"/>
            <a:ext cx="11005457" cy="548640"/>
          </a:xfrm>
        </p:spPr>
        <p:txBody>
          <a:bodyPr/>
          <a:lstStyle/>
          <a:p>
            <a:r>
              <a:rPr lang="en-US" sz="4400" b="1" dirty="0"/>
              <a:t>Action Plan - Example</a:t>
            </a:r>
            <a:endParaRPr lang="en-US" sz="4400" dirty="0"/>
          </a:p>
        </p:txBody>
      </p:sp>
      <p:sp>
        <p:nvSpPr>
          <p:cNvPr id="5" name="Text Placeholder 4">
            <a:extLst>
              <a:ext uri="{FF2B5EF4-FFF2-40B4-BE49-F238E27FC236}">
                <a16:creationId xmlns:a16="http://schemas.microsoft.com/office/drawing/2014/main" id="{CD4A406D-A0D2-4B48-8220-AB5E4D428CBE}"/>
              </a:ext>
            </a:extLst>
          </p:cNvPr>
          <p:cNvSpPr>
            <a:spLocks noGrp="1"/>
          </p:cNvSpPr>
          <p:nvPr>
            <p:ph type="body" sz="quarter" idx="12"/>
          </p:nvPr>
        </p:nvSpPr>
        <p:spPr>
          <a:xfrm>
            <a:off x="293915" y="6130312"/>
            <a:ext cx="11430000" cy="369887"/>
          </a:xfrm>
        </p:spPr>
        <p:txBody>
          <a:bodyPr>
            <a:normAutofit/>
          </a:bodyPr>
          <a:lstStyle/>
          <a:p>
            <a:r>
              <a:rPr lang="en-US" sz="1200" dirty="0"/>
              <a:t> </a:t>
            </a:r>
          </a:p>
        </p:txBody>
      </p:sp>
      <p:sp>
        <p:nvSpPr>
          <p:cNvPr id="12" name="Rectangle 11">
            <a:extLst>
              <a:ext uri="{FF2B5EF4-FFF2-40B4-BE49-F238E27FC236}">
                <a16:creationId xmlns:a16="http://schemas.microsoft.com/office/drawing/2014/main" id="{82F9052C-DEF3-4B0C-9BF7-F31B94F2410F}"/>
              </a:ext>
            </a:extLst>
          </p:cNvPr>
          <p:cNvSpPr/>
          <p:nvPr/>
        </p:nvSpPr>
        <p:spPr>
          <a:xfrm>
            <a:off x="664030" y="1445330"/>
            <a:ext cx="11244942" cy="449353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PRIORITY AREA: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Cancer Prevention &amp; Control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FOCUS AREA 3: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Increase access to high quality cancer preventative care 	</a:t>
            </a:r>
          </a:p>
          <a:p>
            <a:pPr marL="0" marR="844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844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GOAL 1.1: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Increase female breast cancer screening rate, especially among disparate populations in Kansas.</a:t>
            </a:r>
          </a:p>
          <a:p>
            <a:pPr marL="0" marR="23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23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OBJECTIVE #1: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By December 31, 2022, increase the percentage of Kansas women ages 50-75 years who report having a mammogram within the past two years from 73% to 85%. </a:t>
            </a:r>
            <a:endParaRPr kumimoji="0" lang="en-US" sz="22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a:p>
            <a:pPr marL="0" marR="23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(Data source: KS Behavioral Risk Factor Surveillance Survey 2018)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STRATIGIES THAT ADDRESS DISPARITY: 1, 2 and 3	</a:t>
            </a:r>
          </a:p>
        </p:txBody>
      </p:sp>
    </p:spTree>
    <p:extLst>
      <p:ext uri="{BB962C8B-B14F-4D97-AF65-F5344CB8AC3E}">
        <p14:creationId xmlns:p14="http://schemas.microsoft.com/office/powerpoint/2010/main" val="42752100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629AB3-B901-45E8-AD1A-18A83A679536}"/>
              </a:ext>
            </a:extLst>
          </p:cNvPr>
          <p:cNvSpPr>
            <a:spLocks noGrp="1"/>
          </p:cNvSpPr>
          <p:nvPr>
            <p:ph type="title"/>
          </p:nvPr>
        </p:nvSpPr>
        <p:spPr/>
        <p:txBody>
          <a:bodyPr/>
          <a:lstStyle/>
          <a:p>
            <a:r>
              <a:rPr lang="en-US" b="1" dirty="0"/>
              <a:t>Action Plan – Example (Continued)</a:t>
            </a:r>
          </a:p>
        </p:txBody>
      </p:sp>
      <p:sp>
        <p:nvSpPr>
          <p:cNvPr id="5" name="Text Placeholder 4">
            <a:extLst>
              <a:ext uri="{FF2B5EF4-FFF2-40B4-BE49-F238E27FC236}">
                <a16:creationId xmlns:a16="http://schemas.microsoft.com/office/drawing/2014/main" id="{19EE03E2-E811-474E-ACDB-3C429D2EDF7E}"/>
              </a:ext>
            </a:extLst>
          </p:cNvPr>
          <p:cNvSpPr>
            <a:spLocks noGrp="1"/>
          </p:cNvSpPr>
          <p:nvPr>
            <p:ph type="body" sz="quarter" idx="12"/>
          </p:nvPr>
        </p:nvSpPr>
        <p:spPr>
          <a:xfrm>
            <a:off x="237911" y="6166766"/>
            <a:ext cx="11430000" cy="369887"/>
          </a:xfrm>
        </p:spPr>
        <p:txBody>
          <a:bodyPr/>
          <a:lstStyle/>
          <a:p>
            <a:r>
              <a:rPr lang="en-US" dirty="0"/>
              <a:t> </a:t>
            </a:r>
          </a:p>
        </p:txBody>
      </p:sp>
      <p:graphicFrame>
        <p:nvGraphicFramePr>
          <p:cNvPr id="9" name="Content Placeholder 7">
            <a:extLst>
              <a:ext uri="{FF2B5EF4-FFF2-40B4-BE49-F238E27FC236}">
                <a16:creationId xmlns:a16="http://schemas.microsoft.com/office/drawing/2014/main" id="{B2C50B07-D59A-434F-BBD5-DE46946FBE4B}"/>
              </a:ext>
            </a:extLst>
          </p:cNvPr>
          <p:cNvGraphicFramePr>
            <a:graphicFrameLocks/>
          </p:cNvGraphicFramePr>
          <p:nvPr>
            <p:extLst/>
          </p:nvPr>
        </p:nvGraphicFramePr>
        <p:xfrm>
          <a:off x="658608" y="1430164"/>
          <a:ext cx="10874784" cy="4328696"/>
        </p:xfrm>
        <a:graphic>
          <a:graphicData uri="http://schemas.openxmlformats.org/drawingml/2006/table">
            <a:tbl>
              <a:tblPr firstRow="1" firstCol="1" bandRow="1"/>
              <a:tblGrid>
                <a:gridCol w="1977769">
                  <a:extLst>
                    <a:ext uri="{9D8B030D-6E8A-4147-A177-3AD203B41FA5}">
                      <a16:colId xmlns:a16="http://schemas.microsoft.com/office/drawing/2014/main" val="1406144978"/>
                    </a:ext>
                  </a:extLst>
                </a:gridCol>
                <a:gridCol w="2223082">
                  <a:extLst>
                    <a:ext uri="{9D8B030D-6E8A-4147-A177-3AD203B41FA5}">
                      <a16:colId xmlns:a16="http://schemas.microsoft.com/office/drawing/2014/main" val="846716021"/>
                    </a:ext>
                  </a:extLst>
                </a:gridCol>
                <a:gridCol w="1579418">
                  <a:extLst>
                    <a:ext uri="{9D8B030D-6E8A-4147-A177-3AD203B41FA5}">
                      <a16:colId xmlns:a16="http://schemas.microsoft.com/office/drawing/2014/main" val="3820981710"/>
                    </a:ext>
                  </a:extLst>
                </a:gridCol>
                <a:gridCol w="1425039">
                  <a:extLst>
                    <a:ext uri="{9D8B030D-6E8A-4147-A177-3AD203B41FA5}">
                      <a16:colId xmlns:a16="http://schemas.microsoft.com/office/drawing/2014/main" val="230311803"/>
                    </a:ext>
                  </a:extLst>
                </a:gridCol>
                <a:gridCol w="1947554">
                  <a:extLst>
                    <a:ext uri="{9D8B030D-6E8A-4147-A177-3AD203B41FA5}">
                      <a16:colId xmlns:a16="http://schemas.microsoft.com/office/drawing/2014/main" val="2169325732"/>
                    </a:ext>
                  </a:extLst>
                </a:gridCol>
                <a:gridCol w="1721922">
                  <a:extLst>
                    <a:ext uri="{9D8B030D-6E8A-4147-A177-3AD203B41FA5}">
                      <a16:colId xmlns:a16="http://schemas.microsoft.com/office/drawing/2014/main" val="881977799"/>
                    </a:ext>
                  </a:extLst>
                </a:gridCol>
              </a:tblGrid>
              <a:tr h="315102">
                <a:tc>
                  <a:txBody>
                    <a:bodyPr/>
                    <a:lstStyle/>
                    <a:p>
                      <a:pPr marL="0" marR="0">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ACTION PLAN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945" marR="41910" marT="2667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945" marR="41910" marT="2667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945" marR="41910" marT="2667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945" marR="41910" marT="2667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945" marR="41910" marT="2667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extLst>
                  <a:ext uri="{0D108BD9-81ED-4DB2-BD59-A6C34878D82A}">
                    <a16:rowId xmlns:a16="http://schemas.microsoft.com/office/drawing/2014/main" val="2706369754"/>
                  </a:ext>
                </a:extLst>
              </a:tr>
              <a:tr h="592414">
                <a:tc>
                  <a:txBody>
                    <a:bodyPr/>
                    <a:lstStyle/>
                    <a:p>
                      <a:pPr marL="0" marR="0" algn="l">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Evidence Based Strategy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8575" algn="l">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Activities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5400" algn="l">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Lead Partners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5880" marR="0" algn="l">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Timeframe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255" marR="0" algn="l">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Evaluation Measure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Outcome: Product/Result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1664400"/>
                  </a:ext>
                </a:extLst>
              </a:tr>
              <a:tr h="1526926">
                <a:tc rowSpan="2">
                  <a:txBody>
                    <a:bodyPr/>
                    <a:lstStyle/>
                    <a:p>
                      <a:pPr marL="0" marR="0">
                        <a:lnSpc>
                          <a:spcPct val="98000"/>
                        </a:lnSpc>
                        <a:spcBef>
                          <a:spcPts val="0"/>
                        </a:spcBef>
                        <a:spcAft>
                          <a:spcPts val="5"/>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(1) Remove structural barriers to cancer screening by working with employers to provide employees with paid leave or the option to use flex</a:t>
                      </a:r>
                      <a:r>
                        <a:rPr lang="en-US" sz="1400" baseline="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 </a:t>
                      </a: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time for cancer screenings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13000"/>
                        </a:lnSpc>
                        <a:spcBef>
                          <a:spcPts val="0"/>
                        </a:spcBef>
                        <a:spcAft>
                          <a:spcPts val="5"/>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Work with the Chamber of Commerce’s Health Means Business Committee to connect to worksites to establish paid leave policies for</a:t>
                      </a:r>
                      <a:r>
                        <a:rPr lang="en-US" sz="1400" baseline="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screenings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635" marR="0">
                        <a:lnSpc>
                          <a:spcPct val="107000"/>
                        </a:lnSpc>
                        <a:spcBef>
                          <a:spcPts val="0"/>
                        </a:spcBef>
                        <a:spcAft>
                          <a:spcPts val="0"/>
                        </a:spcAft>
                      </a:pPr>
                      <a:r>
                        <a:rPr lang="en-US" sz="14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Staff Time</a:t>
                      </a: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r>
                        <a:rPr lang="en-US" sz="1400" i="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Kansas Department of</a:t>
                      </a:r>
                      <a:r>
                        <a:rPr lang="en-US" sz="1400" i="1" baseline="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Health &amp; Environment (KDHE)</a:t>
                      </a:r>
                      <a:r>
                        <a:rPr lang="en-US" sz="1400" i="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Chamber of</a:t>
                      </a:r>
                      <a:r>
                        <a:rPr lang="en-US" sz="1400" i="1" baseline="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r>
                        <a:rPr lang="en-US" sz="1400" i="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Commerce,</a:t>
                      </a:r>
                      <a:r>
                        <a:rPr lang="en-US" sz="1400" i="1" baseline="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r>
                        <a:rPr lang="en-US" sz="1400" i="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Kansas Healthcare Collaborative</a:t>
                      </a:r>
                      <a:r>
                        <a:rPr lang="en-US" sz="1400" i="1" baseline="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r>
                        <a:rPr lang="en-US" sz="1400" i="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(KHC)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 marR="0">
                        <a:lnSpc>
                          <a:spcPct val="107000"/>
                        </a:lnSpc>
                        <a:spcBef>
                          <a:spcPts val="0"/>
                        </a:spcBef>
                        <a:spcAft>
                          <a:spcPts val="0"/>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 marR="0">
                        <a:lnSpc>
                          <a:spcPct val="107000"/>
                        </a:lnSpc>
                        <a:spcBef>
                          <a:spcPts val="0"/>
                        </a:spcBef>
                        <a:spcAft>
                          <a:spcPts val="0"/>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 marR="0">
                        <a:lnSpc>
                          <a:spcPct val="107000"/>
                        </a:lnSpc>
                        <a:spcBef>
                          <a:spcPts val="0"/>
                        </a:spcBef>
                        <a:spcAft>
                          <a:spcPts val="0"/>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635" marR="0">
                        <a:lnSpc>
                          <a:spcPct val="99000"/>
                        </a:lnSpc>
                        <a:spcBef>
                          <a:spcPts val="0"/>
                        </a:spcBef>
                        <a:spcAft>
                          <a:spcPts val="0"/>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January 2020 - December 2022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 marR="0">
                        <a:lnSpc>
                          <a:spcPct val="107000"/>
                        </a:lnSpc>
                        <a:spcBef>
                          <a:spcPts val="0"/>
                        </a:spcBef>
                        <a:spcAft>
                          <a:spcPts val="0"/>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635" marR="0">
                        <a:lnSpc>
                          <a:spcPct val="98000"/>
                        </a:lnSpc>
                        <a:spcBef>
                          <a:spcPts val="0"/>
                        </a:spcBef>
                        <a:spcAft>
                          <a:spcPts val="5"/>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Number and type of worksites that adopt practices and policies that reduce structural barriers to cancer screening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 marR="0">
                        <a:lnSpc>
                          <a:spcPct val="107000"/>
                        </a:lnSpc>
                        <a:spcBef>
                          <a:spcPts val="0"/>
                        </a:spcBef>
                        <a:spcAft>
                          <a:spcPts val="0"/>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 marR="9525">
                        <a:lnSpc>
                          <a:spcPct val="99000"/>
                        </a:lnSpc>
                        <a:spcBef>
                          <a:spcPts val="0"/>
                        </a:spcBef>
                        <a:spcAft>
                          <a:spcPts val="10"/>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Number of employees that have worksites with policies for flex time or paid time off for cancer screenings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635" marR="0">
                        <a:lnSpc>
                          <a:spcPct val="107000"/>
                        </a:lnSpc>
                        <a:spcBef>
                          <a:spcPts val="0"/>
                        </a:spcBef>
                        <a:spcAft>
                          <a:spcPts val="0"/>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Increased number of people able to receive cancer screenings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405042"/>
                  </a:ext>
                </a:extLst>
              </a:tr>
              <a:tr h="1051431">
                <a:tc vMerge="1">
                  <a:txBody>
                    <a:bodyPr/>
                    <a:lstStyle/>
                    <a:p>
                      <a:endParaRPr lang="en-US"/>
                    </a:p>
                  </a:txBody>
                  <a:tcPr/>
                </a:tc>
                <a:tc>
                  <a:txBody>
                    <a:bodyPr/>
                    <a:lstStyle/>
                    <a:p>
                      <a:pPr marL="635" marR="0">
                        <a:lnSpc>
                          <a:spcPct val="107000"/>
                        </a:lnSpc>
                        <a:spcBef>
                          <a:spcPts val="0"/>
                        </a:spcBef>
                        <a:spcAft>
                          <a:spcPts val="0"/>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Recruit worksites with current policies in development to host one-time on-site screening events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00113054"/>
                  </a:ext>
                </a:extLst>
              </a:tr>
              <a:tr h="329817">
                <a:tc>
                  <a:txBody>
                    <a:bodyPr/>
                    <a:lstStyle/>
                    <a:p>
                      <a:pPr marL="0" marR="0">
                        <a:lnSpc>
                          <a:spcPct val="107000"/>
                        </a:lnSpc>
                        <a:spcBef>
                          <a:spcPts val="0"/>
                        </a:spcBef>
                        <a:spcAft>
                          <a:spcPts val="0"/>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(2)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9525">
                        <a:lnSpc>
                          <a:spcPct val="99000"/>
                        </a:lnSpc>
                        <a:spcBef>
                          <a:spcPts val="0"/>
                        </a:spcBef>
                        <a:spcAft>
                          <a:spcPts val="10"/>
                        </a:spcAft>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6780127"/>
                  </a:ext>
                </a:extLst>
              </a:tr>
              <a:tr h="325303">
                <a:tc>
                  <a:txBody>
                    <a:bodyPr/>
                    <a:lstStyle/>
                    <a:p>
                      <a:pPr marL="0" marR="0">
                        <a:lnSpc>
                          <a:spcPct val="107000"/>
                        </a:lnSpc>
                        <a:spcBef>
                          <a:spcPts val="0"/>
                        </a:spcBef>
                        <a:spcAft>
                          <a:spcPts val="0"/>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(3)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9525">
                        <a:lnSpc>
                          <a:spcPct val="99000"/>
                        </a:lnSpc>
                        <a:spcBef>
                          <a:spcPts val="0"/>
                        </a:spcBef>
                        <a:spcAft>
                          <a:spcPts val="10"/>
                        </a:spcAft>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41910" marT="266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6883185"/>
                  </a:ext>
                </a:extLst>
              </a:tr>
            </a:tbl>
          </a:graphicData>
        </a:graphic>
      </p:graphicFrame>
    </p:spTree>
    <p:extLst>
      <p:ext uri="{BB962C8B-B14F-4D97-AF65-F5344CB8AC3E}">
        <p14:creationId xmlns:p14="http://schemas.microsoft.com/office/powerpoint/2010/main" val="31278113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19B85C-4177-459C-90EC-722D24964EFA}"/>
              </a:ext>
            </a:extLst>
          </p:cNvPr>
          <p:cNvSpPr>
            <a:spLocks noGrp="1"/>
          </p:cNvSpPr>
          <p:nvPr>
            <p:ph type="title"/>
          </p:nvPr>
        </p:nvSpPr>
        <p:spPr>
          <a:xfrm>
            <a:off x="1257300" y="176607"/>
            <a:ext cx="10904219" cy="548640"/>
          </a:xfrm>
        </p:spPr>
        <p:txBody>
          <a:bodyPr/>
          <a:lstStyle/>
          <a:p>
            <a:pPr lvl="0">
              <a:lnSpc>
                <a:spcPct val="100000"/>
              </a:lnSpc>
              <a:spcBef>
                <a:spcPts val="0"/>
              </a:spcBef>
            </a:pPr>
            <a:r>
              <a:rPr lang="en-US" sz="3600" b="1" spc="0" dirty="0">
                <a:ea typeface="+mn-ea"/>
              </a:rPr>
              <a:t>Action Plan – Example (Continued)</a:t>
            </a:r>
            <a:endParaRPr lang="en-US" sz="3600" dirty="0"/>
          </a:p>
        </p:txBody>
      </p:sp>
      <p:sp>
        <p:nvSpPr>
          <p:cNvPr id="5" name="Text Placeholder 4">
            <a:extLst>
              <a:ext uri="{FF2B5EF4-FFF2-40B4-BE49-F238E27FC236}">
                <a16:creationId xmlns:a16="http://schemas.microsoft.com/office/drawing/2014/main" id="{E26BC4E5-6E82-4661-B5DD-053A672E7BAA}"/>
              </a:ext>
            </a:extLst>
          </p:cNvPr>
          <p:cNvSpPr>
            <a:spLocks noGrp="1"/>
          </p:cNvSpPr>
          <p:nvPr>
            <p:ph type="body" sz="quarter" idx="12"/>
          </p:nvPr>
        </p:nvSpPr>
        <p:spPr>
          <a:xfrm>
            <a:off x="381000" y="5987372"/>
            <a:ext cx="11430000" cy="505955"/>
          </a:xfrm>
        </p:spPr>
        <p:txBody>
          <a:bodyPr>
            <a:noAutofit/>
          </a:bodyPr>
          <a:lstStyle/>
          <a:p>
            <a:pPr>
              <a:spcBef>
                <a:spcPts val="0"/>
              </a:spcBef>
            </a:pPr>
            <a:r>
              <a:rPr lang="en-US" sz="1100" dirty="0">
                <a:latin typeface="Arial" panose="020B0604020202020204" pitchFamily="34" charset="0"/>
                <a:cs typeface="Arial" panose="020B0604020202020204" pitchFamily="34" charset="0"/>
              </a:rPr>
              <a:t> </a:t>
            </a:r>
          </a:p>
        </p:txBody>
      </p:sp>
      <p:graphicFrame>
        <p:nvGraphicFramePr>
          <p:cNvPr id="14" name="Content Placeholder 3">
            <a:extLst>
              <a:ext uri="{FF2B5EF4-FFF2-40B4-BE49-F238E27FC236}">
                <a16:creationId xmlns:a16="http://schemas.microsoft.com/office/drawing/2014/main" id="{CC6D80B6-A3F8-41BE-8661-7D1F35539046}"/>
              </a:ext>
            </a:extLst>
          </p:cNvPr>
          <p:cNvGraphicFramePr>
            <a:graphicFrameLocks/>
          </p:cNvGraphicFramePr>
          <p:nvPr>
            <p:extLst/>
          </p:nvPr>
        </p:nvGraphicFramePr>
        <p:xfrm>
          <a:off x="1195251" y="1346332"/>
          <a:ext cx="9384665" cy="2124269"/>
        </p:xfrm>
        <a:graphic>
          <a:graphicData uri="http://schemas.openxmlformats.org/drawingml/2006/table">
            <a:tbl>
              <a:tblPr firstRow="1" firstCol="1" bandRow="1"/>
              <a:tblGrid>
                <a:gridCol w="4143655">
                  <a:extLst>
                    <a:ext uri="{9D8B030D-6E8A-4147-A177-3AD203B41FA5}">
                      <a16:colId xmlns:a16="http://schemas.microsoft.com/office/drawing/2014/main" val="2703776483"/>
                    </a:ext>
                  </a:extLst>
                </a:gridCol>
                <a:gridCol w="1881632">
                  <a:extLst>
                    <a:ext uri="{9D8B030D-6E8A-4147-A177-3AD203B41FA5}">
                      <a16:colId xmlns:a16="http://schemas.microsoft.com/office/drawing/2014/main" val="4073234442"/>
                    </a:ext>
                  </a:extLst>
                </a:gridCol>
                <a:gridCol w="2079766">
                  <a:extLst>
                    <a:ext uri="{9D8B030D-6E8A-4147-A177-3AD203B41FA5}">
                      <a16:colId xmlns:a16="http://schemas.microsoft.com/office/drawing/2014/main" val="3863247412"/>
                    </a:ext>
                  </a:extLst>
                </a:gridCol>
                <a:gridCol w="1279612">
                  <a:extLst>
                    <a:ext uri="{9D8B030D-6E8A-4147-A177-3AD203B41FA5}">
                      <a16:colId xmlns:a16="http://schemas.microsoft.com/office/drawing/2014/main" val="1348157177"/>
                    </a:ext>
                  </a:extLst>
                </a:gridCol>
              </a:tblGrid>
              <a:tr h="177458">
                <a:tc>
                  <a:txBody>
                    <a:bodyPr/>
                    <a:lstStyle/>
                    <a:p>
                      <a:pPr marL="0" marR="0">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PERFORMANCE MEASURES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945" marR="73025" marT="2857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945" marR="73025" marT="2857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945" marR="73025" marT="28575"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extLst>
                  <a:ext uri="{0D108BD9-81ED-4DB2-BD59-A6C34878D82A}">
                    <a16:rowId xmlns:a16="http://schemas.microsoft.com/office/drawing/2014/main" val="68911555"/>
                  </a:ext>
                </a:extLst>
              </a:tr>
              <a:tr h="177458">
                <a:tc>
                  <a:txBody>
                    <a:bodyPr/>
                    <a:lstStyle/>
                    <a:p>
                      <a:pPr marL="0" marR="0">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Short Term Process Indicators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635" marR="0">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Baseline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1270" marR="0">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Source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635" marR="0">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Frequency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extLst>
                  <a:ext uri="{0D108BD9-81ED-4DB2-BD59-A6C34878D82A}">
                    <a16:rowId xmlns:a16="http://schemas.microsoft.com/office/drawing/2014/main" val="2472961247"/>
                  </a:ext>
                </a:extLst>
              </a:tr>
              <a:tr h="663326">
                <a:tc>
                  <a:txBody>
                    <a:bodyPr/>
                    <a:lstStyle/>
                    <a:p>
                      <a:pPr marL="0" marR="0">
                        <a:lnSpc>
                          <a:spcPct val="107000"/>
                        </a:lnSpc>
                        <a:spcBef>
                          <a:spcPts val="0"/>
                        </a:spcBef>
                        <a:spcAft>
                          <a:spcPts val="0"/>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By October 2020, create the infrastructure for a shared calendar for the collaborative to share events for Breast Cancer Awareness Month.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N/A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70" marR="0">
                        <a:lnSpc>
                          <a:spcPct val="107000"/>
                        </a:lnSpc>
                        <a:spcBef>
                          <a:spcPts val="0"/>
                        </a:spcBef>
                        <a:spcAft>
                          <a:spcPts val="0"/>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N/A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r>
                        <a:rPr lang="en-US" sz="1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One-time </a:t>
                      </a: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5191950"/>
                  </a:ext>
                </a:extLst>
              </a:tr>
              <a:tr h="85889">
                <a:tc>
                  <a:txBody>
                    <a:bodyPr/>
                    <a:lstStyle/>
                    <a:p>
                      <a:pPr marL="0"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70"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3802881"/>
                  </a:ext>
                </a:extLst>
              </a:tr>
              <a:tr h="115432">
                <a:tc>
                  <a:txBody>
                    <a:bodyPr/>
                    <a:lstStyle/>
                    <a:p>
                      <a:pPr marL="0"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70"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3217750"/>
                  </a:ext>
                </a:extLst>
              </a:tr>
              <a:tr h="133100">
                <a:tc>
                  <a:txBody>
                    <a:bodyPr/>
                    <a:lstStyle/>
                    <a:p>
                      <a:pPr marL="0"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70"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560087"/>
                  </a:ext>
                </a:extLst>
              </a:tr>
              <a:tr h="67641">
                <a:tc>
                  <a:txBody>
                    <a:bodyPr/>
                    <a:lstStyle/>
                    <a:p>
                      <a:pPr marL="0"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70"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 marR="0">
                        <a:lnSpc>
                          <a:spcPct val="99000"/>
                        </a:lnSpc>
                        <a:spcBef>
                          <a:spcPts val="0"/>
                        </a:spcBef>
                        <a:spcAft>
                          <a:spcPts val="1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9374067"/>
                  </a:ext>
                </a:extLst>
              </a:tr>
            </a:tbl>
          </a:graphicData>
        </a:graphic>
      </p:graphicFrame>
      <p:graphicFrame>
        <p:nvGraphicFramePr>
          <p:cNvPr id="15" name="Table 14">
            <a:extLst>
              <a:ext uri="{FF2B5EF4-FFF2-40B4-BE49-F238E27FC236}">
                <a16:creationId xmlns:a16="http://schemas.microsoft.com/office/drawing/2014/main" id="{8FEF4835-B6F1-45AF-BCC9-C4C6CEE839A4}"/>
              </a:ext>
            </a:extLst>
          </p:cNvPr>
          <p:cNvGraphicFramePr>
            <a:graphicFrameLocks noGrp="1"/>
          </p:cNvGraphicFramePr>
          <p:nvPr>
            <p:extLst/>
          </p:nvPr>
        </p:nvGraphicFramePr>
        <p:xfrm>
          <a:off x="1195250" y="4336954"/>
          <a:ext cx="9384665" cy="1708343"/>
        </p:xfrm>
        <a:graphic>
          <a:graphicData uri="http://schemas.openxmlformats.org/drawingml/2006/table">
            <a:tbl>
              <a:tblPr firstRow="1" firstCol="1" bandRow="1"/>
              <a:tblGrid>
                <a:gridCol w="3783965">
                  <a:extLst>
                    <a:ext uri="{9D8B030D-6E8A-4147-A177-3AD203B41FA5}">
                      <a16:colId xmlns:a16="http://schemas.microsoft.com/office/drawing/2014/main" val="3709923659"/>
                    </a:ext>
                  </a:extLst>
                </a:gridCol>
                <a:gridCol w="1199515">
                  <a:extLst>
                    <a:ext uri="{9D8B030D-6E8A-4147-A177-3AD203B41FA5}">
                      <a16:colId xmlns:a16="http://schemas.microsoft.com/office/drawing/2014/main" val="3078370391"/>
                    </a:ext>
                  </a:extLst>
                </a:gridCol>
                <a:gridCol w="1447800">
                  <a:extLst>
                    <a:ext uri="{9D8B030D-6E8A-4147-A177-3AD203B41FA5}">
                      <a16:colId xmlns:a16="http://schemas.microsoft.com/office/drawing/2014/main" val="3266191056"/>
                    </a:ext>
                  </a:extLst>
                </a:gridCol>
                <a:gridCol w="1789430">
                  <a:extLst>
                    <a:ext uri="{9D8B030D-6E8A-4147-A177-3AD203B41FA5}">
                      <a16:colId xmlns:a16="http://schemas.microsoft.com/office/drawing/2014/main" val="1691879466"/>
                    </a:ext>
                  </a:extLst>
                </a:gridCol>
                <a:gridCol w="1163955">
                  <a:extLst>
                    <a:ext uri="{9D8B030D-6E8A-4147-A177-3AD203B41FA5}">
                      <a16:colId xmlns:a16="http://schemas.microsoft.com/office/drawing/2014/main" val="2238512806"/>
                    </a:ext>
                  </a:extLst>
                </a:gridCol>
              </a:tblGrid>
              <a:tr h="197485">
                <a:tc>
                  <a:txBody>
                    <a:bodyPr/>
                    <a:lstStyle/>
                    <a:p>
                      <a:pPr marL="67945" marR="0">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PERFORMANCE MEASURES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2857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n-US"/>
                    </a:p>
                  </a:txBody>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2857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07000"/>
                        </a:lnSpc>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28575"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extLst>
                  <a:ext uri="{0D108BD9-81ED-4DB2-BD59-A6C34878D82A}">
                    <a16:rowId xmlns:a16="http://schemas.microsoft.com/office/drawing/2014/main" val="2584806513"/>
                  </a:ext>
                </a:extLst>
              </a:tr>
              <a:tr h="197485">
                <a:tc>
                  <a:txBody>
                    <a:bodyPr/>
                    <a:lstStyle/>
                    <a:p>
                      <a:pPr marL="67945" marR="0">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Long Term Outcome Indicators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68580" marR="0">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Baseline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68580" marR="0">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KDHE Goal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68580" marR="0">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Source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68580" marR="0">
                        <a:lnSpc>
                          <a:spcPct val="107000"/>
                        </a:lnSpc>
                        <a:spcBef>
                          <a:spcPts val="0"/>
                        </a:spcBef>
                        <a:spcAft>
                          <a:spcPts val="0"/>
                        </a:spcAft>
                      </a:pPr>
                      <a:r>
                        <a:rPr lang="en-US" sz="1600" b="1"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Frequency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extLst>
                  <a:ext uri="{0D108BD9-81ED-4DB2-BD59-A6C34878D82A}">
                    <a16:rowId xmlns:a16="http://schemas.microsoft.com/office/drawing/2014/main" val="1512167342"/>
                  </a:ext>
                </a:extLst>
              </a:tr>
              <a:tr h="543560">
                <a:tc>
                  <a:txBody>
                    <a:bodyPr/>
                    <a:lstStyle/>
                    <a:p>
                      <a:pPr marL="67945" marR="0">
                        <a:lnSpc>
                          <a:spcPct val="107000"/>
                        </a:lnSpc>
                        <a:spcBef>
                          <a:spcPts val="0"/>
                        </a:spcBef>
                        <a:spcAft>
                          <a:spcPts val="0"/>
                        </a:spcAft>
                      </a:pPr>
                      <a:r>
                        <a:rPr lang="en-US" sz="1400" dirty="0">
                          <a:solidFill>
                            <a:schemeClr val="tx1"/>
                          </a:solidFill>
                          <a:effectLst/>
                          <a:latin typeface="Cambria" panose="02040503050406030204" pitchFamily="18" charset="0"/>
                          <a:ea typeface="Cambria" panose="02040503050406030204" pitchFamily="18" charset="0"/>
                          <a:cs typeface="Cambria" panose="02040503050406030204" pitchFamily="18" charset="0"/>
                        </a:rPr>
                        <a:t>By December 2022, increase the percentage of women ages 50-74 receiving breast cancer screening from 73% (2018) to 85%.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0">
                        <a:lnSpc>
                          <a:spcPct val="107000"/>
                        </a:lnSpc>
                        <a:spcBef>
                          <a:spcPts val="0"/>
                        </a:spcBef>
                        <a:spcAft>
                          <a:spcPts val="0"/>
                        </a:spcAft>
                      </a:pPr>
                      <a:r>
                        <a:rPr lang="en-US" sz="1400" dirty="0">
                          <a:solidFill>
                            <a:schemeClr val="tx1"/>
                          </a:solidFill>
                          <a:effectLst/>
                          <a:latin typeface="Cambria" panose="02040503050406030204" pitchFamily="18" charset="0"/>
                          <a:ea typeface="Cambria" panose="02040503050406030204" pitchFamily="18" charset="0"/>
                          <a:cs typeface="Cambria" panose="02040503050406030204" pitchFamily="18" charset="0"/>
                        </a:rPr>
                        <a:t>73% (2018)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0" algn="ctr">
                        <a:lnSpc>
                          <a:spcPct val="107000"/>
                        </a:lnSpc>
                        <a:spcBef>
                          <a:spcPts val="0"/>
                        </a:spcBef>
                        <a:spcAft>
                          <a:spcPts val="0"/>
                        </a:spcAft>
                      </a:pPr>
                      <a:r>
                        <a:rPr lang="en-US" sz="1400" dirty="0">
                          <a:solidFill>
                            <a:schemeClr val="tx1"/>
                          </a:solidFill>
                          <a:effectLst/>
                          <a:latin typeface="Cambria" panose="02040503050406030204" pitchFamily="18" charset="0"/>
                          <a:ea typeface="Cambria" panose="02040503050406030204" pitchFamily="18" charset="0"/>
                          <a:cs typeface="Cambria" panose="02040503050406030204" pitchFamily="18" charset="0"/>
                        </a:rPr>
                        <a:t>85%</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0">
                        <a:lnSpc>
                          <a:spcPct val="107000"/>
                        </a:lnSpc>
                        <a:spcBef>
                          <a:spcPts val="0"/>
                        </a:spcBef>
                        <a:spcAft>
                          <a:spcPts val="0"/>
                        </a:spcAft>
                      </a:pPr>
                      <a:r>
                        <a:rPr lang="en-US" sz="1400" dirty="0">
                          <a:solidFill>
                            <a:schemeClr val="tx1"/>
                          </a:solidFill>
                          <a:effectLst/>
                          <a:latin typeface="Cambria" panose="02040503050406030204" pitchFamily="18" charset="0"/>
                          <a:ea typeface="Cambria" panose="02040503050406030204" pitchFamily="18" charset="0"/>
                          <a:cs typeface="Cambria" panose="02040503050406030204" pitchFamily="18" charset="0"/>
                        </a:rPr>
                        <a:t>KS</a:t>
                      </a:r>
                      <a:r>
                        <a:rPr lang="en-US" sz="1400" baseline="0" dirty="0">
                          <a:solidFill>
                            <a:schemeClr val="tx1"/>
                          </a:solidFill>
                          <a:effectLst/>
                          <a:latin typeface="Calibri" panose="020F0502020204030204" pitchFamily="34" charset="0"/>
                          <a:ea typeface="Cambria" panose="02040503050406030204" pitchFamily="18" charset="0"/>
                          <a:cs typeface="Times New Roman" panose="02020603050405020304" pitchFamily="18" charset="0"/>
                        </a:rPr>
                        <a:t> </a:t>
                      </a:r>
                      <a:r>
                        <a:rPr lang="en-US" sz="1400" dirty="0">
                          <a:solidFill>
                            <a:schemeClr val="tx1"/>
                          </a:solidFill>
                          <a:effectLst/>
                          <a:latin typeface="Cambria" panose="02040503050406030204" pitchFamily="18" charset="0"/>
                          <a:ea typeface="Cambria" panose="02040503050406030204" pitchFamily="18" charset="0"/>
                          <a:cs typeface="Cambria" panose="02040503050406030204" pitchFamily="18" charset="0"/>
                        </a:rPr>
                        <a:t>Behavioral Risk Factor Surveillance Survey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24130">
                        <a:lnSpc>
                          <a:spcPct val="107000"/>
                        </a:lnSpc>
                        <a:spcBef>
                          <a:spcPts val="0"/>
                        </a:spcBef>
                        <a:spcAft>
                          <a:spcPts val="0"/>
                        </a:spcAft>
                      </a:pPr>
                      <a:r>
                        <a:rPr lang="en-US" sz="1400" dirty="0">
                          <a:solidFill>
                            <a:schemeClr val="tx1"/>
                          </a:solidFill>
                          <a:effectLst/>
                          <a:latin typeface="Cambria" panose="02040503050406030204" pitchFamily="18" charset="0"/>
                          <a:ea typeface="Cambria" panose="02040503050406030204" pitchFamily="18" charset="0"/>
                          <a:cs typeface="Cambria" panose="02040503050406030204" pitchFamily="18" charset="0"/>
                        </a:rPr>
                        <a:t>Every two years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6117763"/>
                  </a:ext>
                </a:extLst>
              </a:tr>
              <a:tr h="97745">
                <a:tc>
                  <a:txBody>
                    <a:bodyPr/>
                    <a:lstStyle/>
                    <a:p>
                      <a:pPr marL="67945"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2413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4288078"/>
                  </a:ext>
                </a:extLst>
              </a:tr>
              <a:tr h="91662">
                <a:tc>
                  <a:txBody>
                    <a:bodyPr/>
                    <a:lstStyle/>
                    <a:p>
                      <a:pPr marL="67945"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marR="24130">
                        <a:lnSpc>
                          <a:spcPct val="107000"/>
                        </a:lnSpc>
                        <a:spcBef>
                          <a:spcPts val="0"/>
                        </a:spcBef>
                        <a:spcAft>
                          <a:spcPts val="0"/>
                        </a:spcAft>
                      </a:pP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285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1914442"/>
                  </a:ext>
                </a:extLst>
              </a:tr>
            </a:tbl>
          </a:graphicData>
        </a:graphic>
      </p:graphicFrame>
    </p:spTree>
    <p:extLst>
      <p:ext uri="{BB962C8B-B14F-4D97-AF65-F5344CB8AC3E}">
        <p14:creationId xmlns:p14="http://schemas.microsoft.com/office/powerpoint/2010/main" val="1686280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lhouette&#10;&#10;Description generated with high confidence">
            <a:extLst>
              <a:ext uri="{FF2B5EF4-FFF2-40B4-BE49-F238E27FC236}">
                <a16:creationId xmlns:a16="http://schemas.microsoft.com/office/drawing/2014/main" id="{7F501C80-CB10-4DED-B350-6D801B3704BE}"/>
              </a:ext>
            </a:extLst>
          </p:cNvPr>
          <p:cNvPicPr>
            <a:picLocks noChangeAspect="1"/>
          </p:cNvPicPr>
          <p:nvPr/>
        </p:nvPicPr>
        <p:blipFill rotWithShape="1">
          <a:blip r:embed="rId2">
            <a:extLst>
              <a:ext uri="{28A0092B-C50C-407E-A947-70E740481C1C}">
                <a14:useLocalDpi xmlns:a14="http://schemas.microsoft.com/office/drawing/2010/main" val="0"/>
              </a:ext>
            </a:extLst>
          </a:blip>
          <a:srcRect l="7849"/>
          <a:stretch/>
        </p:blipFill>
        <p:spPr>
          <a:xfrm>
            <a:off x="0" y="0"/>
            <a:ext cx="5367264" cy="6858000"/>
          </a:xfrm>
          <a:prstGeom prst="rect">
            <a:avLst/>
          </a:prstGeom>
        </p:spPr>
      </p:pic>
      <p:pic>
        <p:nvPicPr>
          <p:cNvPr id="6" name="Picture 5"/>
          <p:cNvPicPr>
            <a:picLocks noChangeAspect="1"/>
          </p:cNvPicPr>
          <p:nvPr/>
        </p:nvPicPr>
        <p:blipFill rotWithShape="1">
          <a:blip r:embed="rId3"/>
          <a:srcRect l="10757" t="4889" r="6087" b="11049"/>
          <a:stretch/>
        </p:blipFill>
        <p:spPr>
          <a:xfrm>
            <a:off x="5728092" y="1729325"/>
            <a:ext cx="5941712" cy="4159605"/>
          </a:xfrm>
          <a:prstGeom prst="rect">
            <a:avLst/>
          </a:prstGeom>
        </p:spPr>
      </p:pic>
      <p:sp>
        <p:nvSpPr>
          <p:cNvPr id="4" name="Title 3"/>
          <p:cNvSpPr>
            <a:spLocks noGrp="1"/>
          </p:cNvSpPr>
          <p:nvPr>
            <p:ph type="title"/>
          </p:nvPr>
        </p:nvSpPr>
        <p:spPr>
          <a:xfrm>
            <a:off x="360828" y="803051"/>
            <a:ext cx="3700184" cy="5584122"/>
          </a:xfrm>
        </p:spPr>
        <p:txBody>
          <a:bodyPr>
            <a:normAutofit/>
          </a:bodyPr>
          <a:lstStyle/>
          <a:p>
            <a:pPr>
              <a:spcBef>
                <a:spcPts val="600"/>
              </a:spcBef>
            </a:pPr>
            <a:r>
              <a:rPr lang="en-US" sz="2800" i="1" dirty="0">
                <a:solidFill>
                  <a:schemeClr val="bg1"/>
                </a:solidFill>
                <a:latin typeface="Arial" panose="020B0604020202020204" pitchFamily="34" charset="0"/>
                <a:cs typeface="Arial" panose="020B0604020202020204" pitchFamily="34" charset="0"/>
              </a:rPr>
              <a:t>Of all the states in the US, over the past 30 years, Kansas has seen the greatest decline in its health rankings.</a:t>
            </a:r>
            <a:br>
              <a:rPr lang="en-US" sz="2800" i="1" dirty="0">
                <a:latin typeface="Arial" panose="020B0604020202020204" pitchFamily="34" charset="0"/>
                <a:cs typeface="Arial" panose="020B0604020202020204" pitchFamily="34" charset="0"/>
              </a:rPr>
            </a:br>
            <a:endParaRPr lang="en-US" sz="2800" i="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608C46A-5146-448A-B623-B7E1BB98A113}"/>
              </a:ext>
            </a:extLst>
          </p:cNvPr>
          <p:cNvSpPr/>
          <p:nvPr/>
        </p:nvSpPr>
        <p:spPr>
          <a:xfrm>
            <a:off x="360828" y="4710062"/>
            <a:ext cx="313540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(America’s Health Rankings, December 6, 2019)</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970273E-CA28-42D1-9DE8-AFADA9891DA2}"/>
              </a:ext>
            </a:extLst>
          </p:cNvPr>
          <p:cNvSpPr txBox="1">
            <a:spLocks/>
          </p:cNvSpPr>
          <p:nvPr/>
        </p:nvSpPr>
        <p:spPr>
          <a:xfrm>
            <a:off x="360828" y="1597943"/>
            <a:ext cx="1183342" cy="11586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5000" b="0" i="0" u="none" strike="noStrike" kern="1200" cap="none" spc="0" normalizeH="0" baseline="0" noProof="0" dirty="0">
                <a:ln>
                  <a:noFill/>
                </a:ln>
                <a:solidFill>
                  <a:prstClr val="white"/>
                </a:solidFill>
                <a:effectLst/>
                <a:uLnTx/>
                <a:uFillTx/>
                <a:latin typeface="CoconPro-Regular" panose="02010504030101020104" pitchFamily="50" charset="0"/>
                <a:ea typeface="+mj-ea"/>
                <a:cs typeface="+mj-cs"/>
              </a:rPr>
              <a:t>“</a:t>
            </a:r>
          </a:p>
        </p:txBody>
      </p:sp>
      <p:sp>
        <p:nvSpPr>
          <p:cNvPr id="8" name="Title 3">
            <a:extLst>
              <a:ext uri="{FF2B5EF4-FFF2-40B4-BE49-F238E27FC236}">
                <a16:creationId xmlns:a16="http://schemas.microsoft.com/office/drawing/2014/main" id="{09D30423-52E8-4476-A58A-8E4CD439A1A7}"/>
              </a:ext>
            </a:extLst>
          </p:cNvPr>
          <p:cNvSpPr txBox="1">
            <a:spLocks/>
          </p:cNvSpPr>
          <p:nvPr/>
        </p:nvSpPr>
        <p:spPr>
          <a:xfrm rot="16200000">
            <a:off x="3686557" y="3325388"/>
            <a:ext cx="3700184" cy="9674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j-ea"/>
                <a:cs typeface="Arial" panose="020B0604020202020204" pitchFamily="34" charset="0"/>
              </a:rPr>
              <a:t>Rank</a:t>
            </a:r>
            <a:br>
              <a:rPr kumimoji="0" lang="en-US" sz="1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j-ea"/>
                <a:cs typeface="Arial" panose="020B0604020202020204" pitchFamily="34" charset="0"/>
              </a:rPr>
            </a:br>
            <a:endParaRPr kumimoji="0" lang="en-US" sz="1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j-ea"/>
              <a:cs typeface="Arial" panose="020B0604020202020204" pitchFamily="34" charset="0"/>
            </a:endParaRPr>
          </a:p>
        </p:txBody>
      </p:sp>
      <p:sp>
        <p:nvSpPr>
          <p:cNvPr id="9" name="Title 3">
            <a:extLst>
              <a:ext uri="{FF2B5EF4-FFF2-40B4-BE49-F238E27FC236}">
                <a16:creationId xmlns:a16="http://schemas.microsoft.com/office/drawing/2014/main" id="{9EE0F4C6-52D0-467B-AE2A-206CDDD526F8}"/>
              </a:ext>
            </a:extLst>
          </p:cNvPr>
          <p:cNvSpPr txBox="1">
            <a:spLocks/>
          </p:cNvSpPr>
          <p:nvPr/>
        </p:nvSpPr>
        <p:spPr>
          <a:xfrm>
            <a:off x="6848856" y="5807073"/>
            <a:ext cx="3700184" cy="9674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60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j-ea"/>
                <a:cs typeface="Arial" panose="020B0604020202020204" pitchFamily="34" charset="0"/>
              </a:rPr>
              <a:t>Edition Year</a:t>
            </a:r>
          </a:p>
        </p:txBody>
      </p:sp>
      <p:sp>
        <p:nvSpPr>
          <p:cNvPr id="10" name="Title 1">
            <a:extLst>
              <a:ext uri="{FF2B5EF4-FFF2-40B4-BE49-F238E27FC236}">
                <a16:creationId xmlns:a16="http://schemas.microsoft.com/office/drawing/2014/main" id="{B874124B-FF84-4654-8464-B1622B1F20ED}"/>
              </a:ext>
            </a:extLst>
          </p:cNvPr>
          <p:cNvSpPr txBox="1">
            <a:spLocks/>
          </p:cNvSpPr>
          <p:nvPr/>
        </p:nvSpPr>
        <p:spPr>
          <a:xfrm>
            <a:off x="3763093" y="530545"/>
            <a:ext cx="9871710" cy="11586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29B43"/>
                </a:solidFill>
                <a:effectLst/>
                <a:uLnTx/>
                <a:uFillTx/>
                <a:latin typeface="CoconPro-Regular" panose="02010504030101020104" pitchFamily="50" charset="0"/>
                <a:ea typeface="+mj-ea"/>
                <a:cs typeface="+mj-cs"/>
              </a:rPr>
              <a:t>Kansas Health Ranking</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29B43"/>
                </a:solidFill>
                <a:effectLst/>
                <a:uLnTx/>
                <a:uFillTx/>
                <a:latin typeface="CoconPro-Regular" panose="02010504030101020104" pitchFamily="50" charset="0"/>
                <a:ea typeface="+mj-ea"/>
                <a:cs typeface="+mj-cs"/>
              </a:rPr>
              <a:t>1990-2019</a:t>
            </a:r>
          </a:p>
        </p:txBody>
      </p:sp>
      <p:sp>
        <p:nvSpPr>
          <p:cNvPr id="2" name="Slide Number Placeholder 1">
            <a:extLst>
              <a:ext uri="{FF2B5EF4-FFF2-40B4-BE49-F238E27FC236}">
                <a16:creationId xmlns:a16="http://schemas.microsoft.com/office/drawing/2014/main" id="{1D805B2F-F124-4C4C-AFD7-39856FAAAA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4060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0D0C1D-5E20-4B90-8F49-886633020397}"/>
              </a:ext>
            </a:extLst>
          </p:cNvPr>
          <p:cNvSpPr>
            <a:spLocks noGrp="1"/>
          </p:cNvSpPr>
          <p:nvPr>
            <p:ph type="title"/>
          </p:nvPr>
        </p:nvSpPr>
        <p:spPr>
          <a:xfrm>
            <a:off x="1337310" y="210897"/>
            <a:ext cx="10825843" cy="548640"/>
          </a:xfrm>
        </p:spPr>
        <p:txBody>
          <a:bodyPr/>
          <a:lstStyle/>
          <a:p>
            <a:r>
              <a:rPr lang="en-US" b="1" dirty="0"/>
              <a:t>Evaluation – Logic Model – Upcoming !!</a:t>
            </a:r>
            <a:endParaRPr lang="en-US" dirty="0"/>
          </a:p>
        </p:txBody>
      </p:sp>
      <p:sp>
        <p:nvSpPr>
          <p:cNvPr id="5" name="Text Placeholder 4">
            <a:extLst>
              <a:ext uri="{FF2B5EF4-FFF2-40B4-BE49-F238E27FC236}">
                <a16:creationId xmlns:a16="http://schemas.microsoft.com/office/drawing/2014/main" id="{2DDC9D45-FB71-4984-91CF-8A61BC2E625F}"/>
              </a:ext>
            </a:extLst>
          </p:cNvPr>
          <p:cNvSpPr>
            <a:spLocks noGrp="1"/>
          </p:cNvSpPr>
          <p:nvPr>
            <p:ph type="body" sz="quarter" idx="12"/>
          </p:nvPr>
        </p:nvSpPr>
        <p:spPr>
          <a:xfrm>
            <a:off x="381000" y="6001363"/>
            <a:ext cx="11430000" cy="369887"/>
          </a:xfrm>
        </p:spPr>
        <p:txBody>
          <a:bodyPr>
            <a:noAutofit/>
          </a:bodyPr>
          <a:lstStyle/>
          <a:p>
            <a:pPr>
              <a:spcBef>
                <a:spcPts val="0"/>
              </a:spcBef>
            </a:pPr>
            <a:r>
              <a:rPr lang="en-US" sz="1100" dirty="0">
                <a:latin typeface="Arial" panose="020B0604020202020204" pitchFamily="34" charset="0"/>
                <a:cs typeface="Arial" panose="020B0604020202020204" pitchFamily="34" charset="0"/>
              </a:rPr>
              <a:t> </a:t>
            </a:r>
          </a:p>
        </p:txBody>
      </p:sp>
      <p:sp>
        <p:nvSpPr>
          <p:cNvPr id="12" name="Text Box 3">
            <a:extLst>
              <a:ext uri="{FF2B5EF4-FFF2-40B4-BE49-F238E27FC236}">
                <a16:creationId xmlns:a16="http://schemas.microsoft.com/office/drawing/2014/main" id="{05137809-D2EB-43FA-AFCD-84C9E85D1F9A}"/>
              </a:ext>
            </a:extLst>
          </p:cNvPr>
          <p:cNvSpPr txBox="1">
            <a:spLocks noChangeArrowheads="1"/>
          </p:cNvSpPr>
          <p:nvPr/>
        </p:nvSpPr>
        <p:spPr bwMode="auto">
          <a:xfrm>
            <a:off x="2764382" y="1532343"/>
            <a:ext cx="1231900" cy="485775"/>
          </a:xfrm>
          <a:prstGeom prst="rect">
            <a:avLst/>
          </a:prstGeom>
          <a:solidFill>
            <a:srgbClr val="33CCCC"/>
          </a:solidFill>
          <a:ln w="9525">
            <a:solidFill>
              <a:schemeClr val="tx1"/>
            </a:solidFill>
            <a:miter lim="800000"/>
            <a:headEnd/>
            <a:tailEnd/>
          </a:ln>
        </p:spPr>
        <p:txBody>
          <a:bodyPr wrap="square" lIns="89772" tIns="44886" rIns="89772" bIns="44886">
            <a:spAutoFit/>
          </a:bodyPr>
          <a:lstStyle>
            <a:lvl1pPr defTabSz="898525" eaLnBrk="0" hangingPunct="0">
              <a:defRPr sz="2000">
                <a:solidFill>
                  <a:schemeClr val="tx1"/>
                </a:solidFill>
                <a:latin typeface="Arial" charset="0"/>
              </a:defRPr>
            </a:lvl1pPr>
            <a:lvl2pPr marL="742950" indent="-285750" defTabSz="898525" eaLnBrk="0" hangingPunct="0">
              <a:defRPr sz="2000">
                <a:solidFill>
                  <a:schemeClr val="tx1"/>
                </a:solidFill>
                <a:latin typeface="Arial" charset="0"/>
              </a:defRPr>
            </a:lvl2pPr>
            <a:lvl3pPr marL="1143000" indent="-228600" defTabSz="898525" eaLnBrk="0" hangingPunct="0">
              <a:defRPr sz="2000">
                <a:solidFill>
                  <a:schemeClr val="tx1"/>
                </a:solidFill>
                <a:latin typeface="Arial" charset="0"/>
              </a:defRPr>
            </a:lvl3pPr>
            <a:lvl4pPr marL="1600200" indent="-228600" defTabSz="898525" eaLnBrk="0" hangingPunct="0">
              <a:defRPr sz="2000">
                <a:solidFill>
                  <a:schemeClr val="tx1"/>
                </a:solidFill>
                <a:latin typeface="Arial" charset="0"/>
              </a:defRPr>
            </a:lvl4pPr>
            <a:lvl5pPr marL="2057400" indent="-228600" defTabSz="898525" eaLnBrk="0" hangingPunct="0">
              <a:defRPr sz="2000">
                <a:solidFill>
                  <a:schemeClr val="tx1"/>
                </a:solidFill>
                <a:latin typeface="Arial" charset="0"/>
              </a:defRPr>
            </a:lvl5pPr>
            <a:lvl6pPr marL="25146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6pPr>
            <a:lvl7pPr marL="29718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7pPr>
            <a:lvl8pPr marL="34290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8pPr>
            <a:lvl9pPr marL="38862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9pPr>
          </a:lstStyle>
          <a:p>
            <a:pPr marL="0" marR="0" lvl="0" indent="0" algn="ctr" defTabSz="898525"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Activities </a:t>
            </a:r>
          </a:p>
        </p:txBody>
      </p:sp>
      <p:sp>
        <p:nvSpPr>
          <p:cNvPr id="13" name="Text Box 4">
            <a:extLst>
              <a:ext uri="{FF2B5EF4-FFF2-40B4-BE49-F238E27FC236}">
                <a16:creationId xmlns:a16="http://schemas.microsoft.com/office/drawing/2014/main" id="{3FB82021-8487-4D34-BB81-97D1E7381958}"/>
              </a:ext>
            </a:extLst>
          </p:cNvPr>
          <p:cNvSpPr txBox="1">
            <a:spLocks noChangeArrowheads="1"/>
          </p:cNvSpPr>
          <p:nvPr/>
        </p:nvSpPr>
        <p:spPr bwMode="auto">
          <a:xfrm>
            <a:off x="827445" y="1546021"/>
            <a:ext cx="1671087" cy="367648"/>
          </a:xfrm>
          <a:prstGeom prst="rect">
            <a:avLst/>
          </a:prstGeom>
          <a:solidFill>
            <a:srgbClr val="33CCCC"/>
          </a:solidFill>
          <a:ln w="9525">
            <a:solidFill>
              <a:schemeClr val="tx1"/>
            </a:solidFill>
            <a:miter lim="800000"/>
            <a:headEnd/>
            <a:tailEnd/>
          </a:ln>
        </p:spPr>
        <p:txBody>
          <a:bodyPr wrap="square" lIns="89772" tIns="44886" rIns="89772" bIns="44886">
            <a:spAutoFit/>
          </a:bodyPr>
          <a:lstStyle>
            <a:lvl1pPr defTabSz="285750" eaLnBrk="0" hangingPunct="0">
              <a:defRPr sz="2000">
                <a:solidFill>
                  <a:schemeClr val="tx1"/>
                </a:solidFill>
                <a:latin typeface="Arial" charset="0"/>
              </a:defRPr>
            </a:lvl1pPr>
            <a:lvl2pPr marL="742950" indent="-285750" defTabSz="285750" eaLnBrk="0" hangingPunct="0">
              <a:defRPr sz="2000">
                <a:solidFill>
                  <a:schemeClr val="tx1"/>
                </a:solidFill>
                <a:latin typeface="Arial" charset="0"/>
              </a:defRPr>
            </a:lvl2pPr>
            <a:lvl3pPr marL="1143000" indent="-228600" defTabSz="285750" eaLnBrk="0" hangingPunct="0">
              <a:defRPr sz="2000">
                <a:solidFill>
                  <a:schemeClr val="tx1"/>
                </a:solidFill>
                <a:latin typeface="Arial" charset="0"/>
              </a:defRPr>
            </a:lvl3pPr>
            <a:lvl4pPr marL="1600200" indent="-228600" defTabSz="285750" eaLnBrk="0" hangingPunct="0">
              <a:defRPr sz="2000">
                <a:solidFill>
                  <a:schemeClr val="tx1"/>
                </a:solidFill>
                <a:latin typeface="Arial" charset="0"/>
              </a:defRPr>
            </a:lvl4pPr>
            <a:lvl5pPr marL="2057400" indent="-228600" defTabSz="285750" eaLnBrk="0" hangingPunct="0">
              <a:defRPr sz="2000">
                <a:solidFill>
                  <a:schemeClr val="tx1"/>
                </a:solidFill>
                <a:latin typeface="Arial" charset="0"/>
              </a:defRPr>
            </a:lvl5pPr>
            <a:lvl6pPr marL="2514600" indent="-228600" defTabSz="28575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6pPr>
            <a:lvl7pPr marL="2971800" indent="-228600" defTabSz="28575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7pPr>
            <a:lvl8pPr marL="3429000" indent="-228600" defTabSz="28575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8pPr>
            <a:lvl9pPr marL="3886200" indent="-228600" defTabSz="28575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9pPr>
          </a:lstStyle>
          <a:p>
            <a:pPr marL="0" marR="0" lvl="0" indent="0" algn="ctr" defTabSz="28575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Inputs</a:t>
            </a:r>
          </a:p>
        </p:txBody>
      </p:sp>
      <p:sp>
        <p:nvSpPr>
          <p:cNvPr id="14" name="Text Box 5">
            <a:extLst>
              <a:ext uri="{FF2B5EF4-FFF2-40B4-BE49-F238E27FC236}">
                <a16:creationId xmlns:a16="http://schemas.microsoft.com/office/drawing/2014/main" id="{60D0FF13-DC3D-429D-91BE-5ECC375427CF}"/>
              </a:ext>
            </a:extLst>
          </p:cNvPr>
          <p:cNvSpPr txBox="1">
            <a:spLocks noChangeArrowheads="1"/>
          </p:cNvSpPr>
          <p:nvPr/>
        </p:nvSpPr>
        <p:spPr bwMode="auto">
          <a:xfrm>
            <a:off x="4257400" y="1542252"/>
            <a:ext cx="1120775" cy="485775"/>
          </a:xfrm>
          <a:prstGeom prst="rect">
            <a:avLst/>
          </a:prstGeom>
          <a:solidFill>
            <a:srgbClr val="33CCCC"/>
          </a:solidFill>
          <a:ln w="9525">
            <a:solidFill>
              <a:schemeClr val="tx1"/>
            </a:solidFill>
            <a:miter lim="800000"/>
            <a:headEnd/>
            <a:tailEnd/>
          </a:ln>
        </p:spPr>
        <p:txBody>
          <a:bodyPr wrap="square" lIns="89772" tIns="44886" rIns="89772" bIns="44886">
            <a:spAutoFit/>
          </a:bodyPr>
          <a:lstStyle>
            <a:lvl1pPr defTabSz="898525" eaLnBrk="0" hangingPunct="0">
              <a:defRPr sz="2000">
                <a:solidFill>
                  <a:schemeClr val="tx1"/>
                </a:solidFill>
                <a:latin typeface="Arial" charset="0"/>
              </a:defRPr>
            </a:lvl1pPr>
            <a:lvl2pPr marL="742950" indent="-285750" defTabSz="898525" eaLnBrk="0" hangingPunct="0">
              <a:defRPr sz="2000">
                <a:solidFill>
                  <a:schemeClr val="tx1"/>
                </a:solidFill>
                <a:latin typeface="Arial" charset="0"/>
              </a:defRPr>
            </a:lvl2pPr>
            <a:lvl3pPr marL="1143000" indent="-228600" defTabSz="898525" eaLnBrk="0" hangingPunct="0">
              <a:defRPr sz="2000">
                <a:solidFill>
                  <a:schemeClr val="tx1"/>
                </a:solidFill>
                <a:latin typeface="Arial" charset="0"/>
              </a:defRPr>
            </a:lvl3pPr>
            <a:lvl4pPr marL="1600200" indent="-228600" defTabSz="898525" eaLnBrk="0" hangingPunct="0">
              <a:defRPr sz="2000">
                <a:solidFill>
                  <a:schemeClr val="tx1"/>
                </a:solidFill>
                <a:latin typeface="Arial" charset="0"/>
              </a:defRPr>
            </a:lvl4pPr>
            <a:lvl5pPr marL="2057400" indent="-228600" defTabSz="898525" eaLnBrk="0" hangingPunct="0">
              <a:defRPr sz="2000">
                <a:solidFill>
                  <a:schemeClr val="tx1"/>
                </a:solidFill>
                <a:latin typeface="Arial" charset="0"/>
              </a:defRPr>
            </a:lvl5pPr>
            <a:lvl6pPr marL="25146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6pPr>
            <a:lvl7pPr marL="29718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7pPr>
            <a:lvl8pPr marL="34290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8pPr>
            <a:lvl9pPr marL="38862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9pPr>
          </a:lstStyle>
          <a:p>
            <a:pPr marL="0" marR="0" lvl="0" indent="0" algn="ctr" defTabSz="898525"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Outputs </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5" name="Text Box 6">
            <a:extLst>
              <a:ext uri="{FF2B5EF4-FFF2-40B4-BE49-F238E27FC236}">
                <a16:creationId xmlns:a16="http://schemas.microsoft.com/office/drawing/2014/main" id="{CC748985-194F-4249-BF63-E8E5B730C7BB}"/>
              </a:ext>
            </a:extLst>
          </p:cNvPr>
          <p:cNvSpPr txBox="1">
            <a:spLocks noChangeArrowheads="1"/>
          </p:cNvSpPr>
          <p:nvPr/>
        </p:nvSpPr>
        <p:spPr bwMode="auto">
          <a:xfrm>
            <a:off x="7276817" y="1437935"/>
            <a:ext cx="1651000" cy="922338"/>
          </a:xfrm>
          <a:prstGeom prst="rect">
            <a:avLst/>
          </a:prstGeom>
          <a:solidFill>
            <a:srgbClr val="33CCCC"/>
          </a:solidFill>
          <a:ln w="9525">
            <a:solidFill>
              <a:schemeClr val="tx1"/>
            </a:solidFill>
            <a:miter lim="800000"/>
            <a:headEnd/>
            <a:tailEnd/>
          </a:ln>
        </p:spPr>
        <p:txBody>
          <a:bodyPr wrap="square" lIns="89772" tIns="44886" rIns="89772" bIns="44886">
            <a:spAutoFit/>
          </a:bodyPr>
          <a:lstStyle>
            <a:lvl1pPr defTabSz="898525" eaLnBrk="0" hangingPunct="0">
              <a:defRPr sz="2000">
                <a:solidFill>
                  <a:schemeClr val="tx1"/>
                </a:solidFill>
                <a:latin typeface="Arial" charset="0"/>
              </a:defRPr>
            </a:lvl1pPr>
            <a:lvl2pPr marL="742950" indent="-285750" defTabSz="898525" eaLnBrk="0" hangingPunct="0">
              <a:defRPr sz="2000">
                <a:solidFill>
                  <a:schemeClr val="tx1"/>
                </a:solidFill>
                <a:latin typeface="Arial" charset="0"/>
              </a:defRPr>
            </a:lvl2pPr>
            <a:lvl3pPr marL="1143000" indent="-228600" defTabSz="898525" eaLnBrk="0" hangingPunct="0">
              <a:defRPr sz="2000">
                <a:solidFill>
                  <a:schemeClr val="tx1"/>
                </a:solidFill>
                <a:latin typeface="Arial" charset="0"/>
              </a:defRPr>
            </a:lvl3pPr>
            <a:lvl4pPr marL="1600200" indent="-228600" defTabSz="898525" eaLnBrk="0" hangingPunct="0">
              <a:defRPr sz="2000">
                <a:solidFill>
                  <a:schemeClr val="tx1"/>
                </a:solidFill>
                <a:latin typeface="Arial" charset="0"/>
              </a:defRPr>
            </a:lvl4pPr>
            <a:lvl5pPr marL="2057400" indent="-228600" defTabSz="898525" eaLnBrk="0" hangingPunct="0">
              <a:defRPr sz="2000">
                <a:solidFill>
                  <a:schemeClr val="tx1"/>
                </a:solidFill>
                <a:latin typeface="Arial" charset="0"/>
              </a:defRPr>
            </a:lvl5pPr>
            <a:lvl6pPr marL="25146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6pPr>
            <a:lvl7pPr marL="29718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7pPr>
            <a:lvl8pPr marL="34290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8pPr>
            <a:lvl9pPr marL="38862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9pPr>
          </a:lstStyle>
          <a:p>
            <a:pPr marL="0" marR="0" lvl="0" indent="0" algn="ctr" defTabSz="898525"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Intermediate Outcomes</a:t>
            </a:r>
            <a:br>
              <a:rPr kumimoji="0" lang="en-US" sz="1800" b="1" i="0" u="none" strike="noStrike" kern="1200" cap="none" spc="0" normalizeH="0" baseline="0" noProof="0" dirty="0">
                <a:ln>
                  <a:noFill/>
                </a:ln>
                <a:solidFill>
                  <a:srgbClr val="FFFFFF"/>
                </a:solidFill>
                <a:effectLst/>
                <a:uLnTx/>
                <a:uFillTx/>
                <a:latin typeface="Arial" charset="0"/>
                <a:ea typeface="+mn-ea"/>
                <a:cs typeface="+mn-cs"/>
              </a:rPr>
            </a:b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6" name="Text Box 7">
            <a:extLst>
              <a:ext uri="{FF2B5EF4-FFF2-40B4-BE49-F238E27FC236}">
                <a16:creationId xmlns:a16="http://schemas.microsoft.com/office/drawing/2014/main" id="{CC40ACCB-0715-4196-84B9-62A631B4596A}"/>
              </a:ext>
            </a:extLst>
          </p:cNvPr>
          <p:cNvSpPr txBox="1">
            <a:spLocks noChangeArrowheads="1"/>
          </p:cNvSpPr>
          <p:nvPr/>
        </p:nvSpPr>
        <p:spPr bwMode="auto">
          <a:xfrm>
            <a:off x="5640927" y="1463831"/>
            <a:ext cx="1366129" cy="922338"/>
          </a:xfrm>
          <a:prstGeom prst="rect">
            <a:avLst/>
          </a:prstGeom>
          <a:solidFill>
            <a:srgbClr val="33CCCC"/>
          </a:solidFill>
          <a:ln w="9525">
            <a:solidFill>
              <a:schemeClr val="tx1"/>
            </a:solidFill>
            <a:miter lim="800000"/>
            <a:headEnd/>
            <a:tailEnd/>
          </a:ln>
        </p:spPr>
        <p:txBody>
          <a:bodyPr wrap="square" lIns="89772" tIns="44886" rIns="89772" bIns="44886">
            <a:spAutoFit/>
          </a:bodyPr>
          <a:lstStyle>
            <a:lvl1pPr indent="9525" defTabSz="898525" eaLnBrk="0" hangingPunct="0">
              <a:defRPr sz="2000">
                <a:solidFill>
                  <a:schemeClr val="tx1"/>
                </a:solidFill>
                <a:latin typeface="Arial" charset="0"/>
              </a:defRPr>
            </a:lvl1pPr>
            <a:lvl2pPr marL="742950" indent="-285750" defTabSz="898525" eaLnBrk="0" hangingPunct="0">
              <a:defRPr sz="2000">
                <a:solidFill>
                  <a:schemeClr val="tx1"/>
                </a:solidFill>
                <a:latin typeface="Arial" charset="0"/>
              </a:defRPr>
            </a:lvl2pPr>
            <a:lvl3pPr marL="1143000" indent="-228600" defTabSz="898525" eaLnBrk="0" hangingPunct="0">
              <a:defRPr sz="2000">
                <a:solidFill>
                  <a:schemeClr val="tx1"/>
                </a:solidFill>
                <a:latin typeface="Arial" charset="0"/>
              </a:defRPr>
            </a:lvl3pPr>
            <a:lvl4pPr marL="1600200" indent="-228600" defTabSz="898525" eaLnBrk="0" hangingPunct="0">
              <a:defRPr sz="2000">
                <a:solidFill>
                  <a:schemeClr val="tx1"/>
                </a:solidFill>
                <a:latin typeface="Arial" charset="0"/>
              </a:defRPr>
            </a:lvl4pPr>
            <a:lvl5pPr marL="2057400" indent="-228600" defTabSz="898525" eaLnBrk="0" hangingPunct="0">
              <a:defRPr sz="2000">
                <a:solidFill>
                  <a:schemeClr val="tx1"/>
                </a:solidFill>
                <a:latin typeface="Arial" charset="0"/>
              </a:defRPr>
            </a:lvl5pPr>
            <a:lvl6pPr marL="25146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6pPr>
            <a:lvl7pPr marL="29718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7pPr>
            <a:lvl8pPr marL="34290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8pPr>
            <a:lvl9pPr marL="38862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9pPr>
          </a:lstStyle>
          <a:p>
            <a:pPr marL="0" marR="0" lvl="0" indent="9525" algn="ctr" defTabSz="898525"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Short-term Outcomes </a:t>
            </a:r>
            <a:br>
              <a:rPr kumimoji="0" lang="en-US" sz="1800" b="1" i="0" u="none" strike="noStrike" kern="1200" cap="none" spc="0" normalizeH="0" baseline="0" noProof="0" dirty="0">
                <a:ln>
                  <a:noFill/>
                </a:ln>
                <a:solidFill>
                  <a:srgbClr val="FFFFFF"/>
                </a:solidFill>
                <a:effectLst/>
                <a:uLnTx/>
                <a:uFillTx/>
                <a:latin typeface="Arial" charset="0"/>
                <a:ea typeface="+mn-ea"/>
                <a:cs typeface="+mn-cs"/>
              </a:rPr>
            </a:b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7" name="Text Box 8">
            <a:extLst>
              <a:ext uri="{FF2B5EF4-FFF2-40B4-BE49-F238E27FC236}">
                <a16:creationId xmlns:a16="http://schemas.microsoft.com/office/drawing/2014/main" id="{B01A4908-C24A-46F1-AAB9-D79E40D88C7B}"/>
              </a:ext>
            </a:extLst>
          </p:cNvPr>
          <p:cNvSpPr txBox="1">
            <a:spLocks noChangeArrowheads="1"/>
          </p:cNvSpPr>
          <p:nvPr/>
        </p:nvSpPr>
        <p:spPr bwMode="auto">
          <a:xfrm>
            <a:off x="9191455" y="1204573"/>
            <a:ext cx="1423987" cy="1196975"/>
          </a:xfrm>
          <a:prstGeom prst="rect">
            <a:avLst/>
          </a:prstGeom>
          <a:solidFill>
            <a:srgbClr val="33CCCC"/>
          </a:solidFill>
          <a:ln w="9525">
            <a:solidFill>
              <a:schemeClr val="tx1"/>
            </a:solidFill>
            <a:miter lim="800000"/>
            <a:headEnd/>
            <a:tailEnd/>
          </a:ln>
        </p:spPr>
        <p:txBody>
          <a:bodyPr wrap="square" lIns="89772" tIns="44886" rIns="89772" bIns="44886">
            <a:spAutoFit/>
          </a:bodyPr>
          <a:lstStyle>
            <a:lvl1pPr defTabSz="898525" eaLnBrk="0" hangingPunct="0">
              <a:defRPr sz="2000">
                <a:solidFill>
                  <a:schemeClr val="tx1"/>
                </a:solidFill>
                <a:latin typeface="Arial" charset="0"/>
              </a:defRPr>
            </a:lvl1pPr>
            <a:lvl2pPr marL="742950" indent="-285750" defTabSz="898525" eaLnBrk="0" hangingPunct="0">
              <a:defRPr sz="2000">
                <a:solidFill>
                  <a:schemeClr val="tx1"/>
                </a:solidFill>
                <a:latin typeface="Arial" charset="0"/>
              </a:defRPr>
            </a:lvl2pPr>
            <a:lvl3pPr marL="1143000" indent="-228600" defTabSz="898525" eaLnBrk="0" hangingPunct="0">
              <a:defRPr sz="2000">
                <a:solidFill>
                  <a:schemeClr val="tx1"/>
                </a:solidFill>
                <a:latin typeface="Arial" charset="0"/>
              </a:defRPr>
            </a:lvl3pPr>
            <a:lvl4pPr marL="1600200" indent="-228600" defTabSz="898525" eaLnBrk="0" hangingPunct="0">
              <a:defRPr sz="2000">
                <a:solidFill>
                  <a:schemeClr val="tx1"/>
                </a:solidFill>
                <a:latin typeface="Arial" charset="0"/>
              </a:defRPr>
            </a:lvl4pPr>
            <a:lvl5pPr marL="2057400" indent="-228600" defTabSz="898525" eaLnBrk="0" hangingPunct="0">
              <a:defRPr sz="2000">
                <a:solidFill>
                  <a:schemeClr val="tx1"/>
                </a:solidFill>
                <a:latin typeface="Arial" charset="0"/>
              </a:defRPr>
            </a:lvl5pPr>
            <a:lvl6pPr marL="25146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6pPr>
            <a:lvl7pPr marL="29718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7pPr>
            <a:lvl8pPr marL="34290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8pPr>
            <a:lvl9pPr marL="38862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9pPr>
          </a:lstStyle>
          <a:p>
            <a:pPr marL="0" marR="0" lvl="0" indent="0" algn="ctr" defTabSz="898525"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Long-term Outcomes/Impacts	</a:t>
            </a:r>
            <a:br>
              <a:rPr kumimoji="0" lang="en-US" sz="1800" b="1" i="0" u="none" strike="noStrike" kern="1200" cap="none" spc="0" normalizeH="0" baseline="0" noProof="0" dirty="0">
                <a:ln>
                  <a:noFill/>
                </a:ln>
                <a:solidFill>
                  <a:srgbClr val="FFFFFF"/>
                </a:solidFill>
                <a:effectLst/>
                <a:uLnTx/>
                <a:uFillTx/>
                <a:latin typeface="Arial" charset="0"/>
                <a:ea typeface="+mn-ea"/>
                <a:cs typeface="+mn-cs"/>
              </a:rPr>
            </a:b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8" name="AutoShape 9">
            <a:extLst>
              <a:ext uri="{FF2B5EF4-FFF2-40B4-BE49-F238E27FC236}">
                <a16:creationId xmlns:a16="http://schemas.microsoft.com/office/drawing/2014/main" id="{76342E36-6EA6-422F-9F54-4CEBAF38EB25}"/>
              </a:ext>
            </a:extLst>
          </p:cNvPr>
          <p:cNvSpPr>
            <a:spLocks noChangeArrowheads="1"/>
          </p:cNvSpPr>
          <p:nvPr/>
        </p:nvSpPr>
        <p:spPr bwMode="auto">
          <a:xfrm>
            <a:off x="2541312" y="1546716"/>
            <a:ext cx="203200" cy="342900"/>
          </a:xfrm>
          <a:prstGeom prst="rightArrow">
            <a:avLst>
              <a:gd name="adj1" fmla="val 50000"/>
              <a:gd name="adj2" fmla="val 25000"/>
            </a:avLst>
          </a:prstGeom>
          <a:solidFill>
            <a:srgbClr val="FFCC66"/>
          </a:solidFill>
          <a:ln w="9525">
            <a:solidFill>
              <a:schemeClr val="accent2"/>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9" name="AutoShape 10">
            <a:extLst>
              <a:ext uri="{FF2B5EF4-FFF2-40B4-BE49-F238E27FC236}">
                <a16:creationId xmlns:a16="http://schemas.microsoft.com/office/drawing/2014/main" id="{3EEA97C5-D78A-4574-BC5E-B6C046B4F1A3}"/>
              </a:ext>
            </a:extLst>
          </p:cNvPr>
          <p:cNvSpPr>
            <a:spLocks noChangeArrowheads="1"/>
          </p:cNvSpPr>
          <p:nvPr/>
        </p:nvSpPr>
        <p:spPr bwMode="auto">
          <a:xfrm>
            <a:off x="4018177" y="1603780"/>
            <a:ext cx="204788" cy="342900"/>
          </a:xfrm>
          <a:prstGeom prst="rightArrow">
            <a:avLst>
              <a:gd name="adj1" fmla="val 50000"/>
              <a:gd name="adj2" fmla="val 25000"/>
            </a:avLst>
          </a:prstGeom>
          <a:solidFill>
            <a:srgbClr val="FFCC66"/>
          </a:solidFill>
          <a:ln w="9525">
            <a:solidFill>
              <a:schemeClr val="accent2"/>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0" name="AutoShape 11">
            <a:extLst>
              <a:ext uri="{FF2B5EF4-FFF2-40B4-BE49-F238E27FC236}">
                <a16:creationId xmlns:a16="http://schemas.microsoft.com/office/drawing/2014/main" id="{07D40E67-05BB-432F-A764-97F89CA411F3}"/>
              </a:ext>
            </a:extLst>
          </p:cNvPr>
          <p:cNvSpPr>
            <a:spLocks noChangeArrowheads="1"/>
          </p:cNvSpPr>
          <p:nvPr/>
        </p:nvSpPr>
        <p:spPr bwMode="auto">
          <a:xfrm>
            <a:off x="5413206" y="1588853"/>
            <a:ext cx="203200" cy="342900"/>
          </a:xfrm>
          <a:prstGeom prst="rightArrow">
            <a:avLst>
              <a:gd name="adj1" fmla="val 50000"/>
              <a:gd name="adj2" fmla="val 25000"/>
            </a:avLst>
          </a:prstGeom>
          <a:solidFill>
            <a:srgbClr val="FFCC66"/>
          </a:solidFill>
          <a:ln w="9525">
            <a:solidFill>
              <a:schemeClr val="accent2"/>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1" name="AutoShape 12">
            <a:extLst>
              <a:ext uri="{FF2B5EF4-FFF2-40B4-BE49-F238E27FC236}">
                <a16:creationId xmlns:a16="http://schemas.microsoft.com/office/drawing/2014/main" id="{7102502B-BE3A-4D8F-A057-F3E982423DAC}"/>
              </a:ext>
            </a:extLst>
          </p:cNvPr>
          <p:cNvSpPr>
            <a:spLocks noChangeArrowheads="1"/>
          </p:cNvSpPr>
          <p:nvPr/>
        </p:nvSpPr>
        <p:spPr bwMode="auto">
          <a:xfrm>
            <a:off x="7041655" y="1814173"/>
            <a:ext cx="203200" cy="342900"/>
          </a:xfrm>
          <a:prstGeom prst="rightArrow">
            <a:avLst>
              <a:gd name="adj1" fmla="val 50000"/>
              <a:gd name="adj2" fmla="val 25000"/>
            </a:avLst>
          </a:prstGeom>
          <a:solidFill>
            <a:srgbClr val="FFCC66"/>
          </a:solidFill>
          <a:ln w="9525">
            <a:solidFill>
              <a:schemeClr val="accent2"/>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2" name="AutoShape 13">
            <a:extLst>
              <a:ext uri="{FF2B5EF4-FFF2-40B4-BE49-F238E27FC236}">
                <a16:creationId xmlns:a16="http://schemas.microsoft.com/office/drawing/2014/main" id="{186D4439-F321-4FCC-8644-6EA01892A211}"/>
              </a:ext>
            </a:extLst>
          </p:cNvPr>
          <p:cNvSpPr>
            <a:spLocks noChangeArrowheads="1"/>
          </p:cNvSpPr>
          <p:nvPr/>
        </p:nvSpPr>
        <p:spPr bwMode="auto">
          <a:xfrm>
            <a:off x="8950375" y="1814173"/>
            <a:ext cx="203200" cy="342900"/>
          </a:xfrm>
          <a:prstGeom prst="rightArrow">
            <a:avLst>
              <a:gd name="adj1" fmla="val 50000"/>
              <a:gd name="adj2" fmla="val 25000"/>
            </a:avLst>
          </a:prstGeom>
          <a:solidFill>
            <a:srgbClr val="FFCC66"/>
          </a:solidFill>
          <a:ln w="9525">
            <a:solidFill>
              <a:schemeClr val="accent2"/>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3" name="Text Box 14">
            <a:extLst>
              <a:ext uri="{FF2B5EF4-FFF2-40B4-BE49-F238E27FC236}">
                <a16:creationId xmlns:a16="http://schemas.microsoft.com/office/drawing/2014/main" id="{FBF71596-B92B-4DBC-983C-D8FA9AED9916}"/>
              </a:ext>
            </a:extLst>
          </p:cNvPr>
          <p:cNvSpPr txBox="1">
            <a:spLocks noChangeArrowheads="1"/>
          </p:cNvSpPr>
          <p:nvPr/>
        </p:nvSpPr>
        <p:spPr bwMode="auto">
          <a:xfrm>
            <a:off x="3042962" y="2936517"/>
            <a:ext cx="2057400" cy="1216025"/>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6pPr>
            <a:lvl7pPr marL="2971800" indent="-22860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7pPr>
            <a:lvl8pPr marL="3429000" indent="-22860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8pPr>
            <a:lvl9pPr marL="3886200" indent="-22860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What the program </a:t>
            </a:r>
            <a:r>
              <a:rPr kumimoji="0" lang="en-US" sz="2000" b="0" i="1" u="none" strike="noStrike" kern="1200" cap="none" spc="0" normalizeH="0" baseline="0" noProof="0" dirty="0">
                <a:ln>
                  <a:noFill/>
                </a:ln>
                <a:solidFill>
                  <a:prstClr val="black"/>
                </a:solidFill>
                <a:effectLst/>
                <a:uLnTx/>
                <a:uFillTx/>
                <a:latin typeface="Arial" charset="0"/>
                <a:ea typeface="+mn-ea"/>
                <a:cs typeface="+mn-cs"/>
              </a:rPr>
              <a:t>does</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a:t>
            </a:r>
          </a:p>
        </p:txBody>
      </p:sp>
      <p:sp>
        <p:nvSpPr>
          <p:cNvPr id="24" name="Text Box 15">
            <a:extLst>
              <a:ext uri="{FF2B5EF4-FFF2-40B4-BE49-F238E27FC236}">
                <a16:creationId xmlns:a16="http://schemas.microsoft.com/office/drawing/2014/main" id="{87A1EA12-5571-4B2A-8456-7019FF77B0D0}"/>
              </a:ext>
            </a:extLst>
          </p:cNvPr>
          <p:cNvSpPr txBox="1">
            <a:spLocks noChangeArrowheads="1"/>
          </p:cNvSpPr>
          <p:nvPr/>
        </p:nvSpPr>
        <p:spPr bwMode="auto">
          <a:xfrm>
            <a:off x="6186212" y="3218493"/>
            <a:ext cx="3810000" cy="850900"/>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6pPr>
            <a:lvl7pPr marL="2971800" indent="-22860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7pPr>
            <a:lvl8pPr marL="3429000" indent="-22860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8pPr>
            <a:lvl9pPr marL="3886200" indent="-22860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charset="0"/>
                <a:ea typeface="+mn-ea"/>
                <a:cs typeface="+mn-cs"/>
              </a:rPr>
              <a:t>Who or what will change</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 because of the program…</a:t>
            </a:r>
          </a:p>
        </p:txBody>
      </p:sp>
      <p:sp>
        <p:nvSpPr>
          <p:cNvPr id="25" name="AutoShape 17">
            <a:extLst>
              <a:ext uri="{FF2B5EF4-FFF2-40B4-BE49-F238E27FC236}">
                <a16:creationId xmlns:a16="http://schemas.microsoft.com/office/drawing/2014/main" id="{E2A9E127-E0DC-462C-96F4-6E6CED2D5DC6}"/>
              </a:ext>
            </a:extLst>
          </p:cNvPr>
          <p:cNvSpPr>
            <a:spLocks/>
          </p:cNvSpPr>
          <p:nvPr/>
        </p:nvSpPr>
        <p:spPr bwMode="auto">
          <a:xfrm rot="5400000">
            <a:off x="3944662" y="978689"/>
            <a:ext cx="254000" cy="2755900"/>
          </a:xfrm>
          <a:prstGeom prst="rightBracket">
            <a:avLst>
              <a:gd name="adj" fmla="val 105486"/>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6" name="AutoShape 18">
            <a:extLst>
              <a:ext uri="{FF2B5EF4-FFF2-40B4-BE49-F238E27FC236}">
                <a16:creationId xmlns:a16="http://schemas.microsoft.com/office/drawing/2014/main" id="{C043770E-47AF-447C-94C9-D08CACDED249}"/>
              </a:ext>
            </a:extLst>
          </p:cNvPr>
          <p:cNvSpPr>
            <a:spLocks/>
          </p:cNvSpPr>
          <p:nvPr/>
        </p:nvSpPr>
        <p:spPr bwMode="auto">
          <a:xfrm rot="5400000">
            <a:off x="7976912" y="163173"/>
            <a:ext cx="228600" cy="4775200"/>
          </a:xfrm>
          <a:prstGeom prst="rightBracket">
            <a:avLst>
              <a:gd name="adj" fmla="val 203086"/>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7" name="Text Box 19">
            <a:extLst>
              <a:ext uri="{FF2B5EF4-FFF2-40B4-BE49-F238E27FC236}">
                <a16:creationId xmlns:a16="http://schemas.microsoft.com/office/drawing/2014/main" id="{16BF6A31-20A6-4EE6-A282-3D00205EB178}"/>
              </a:ext>
            </a:extLst>
          </p:cNvPr>
          <p:cNvSpPr txBox="1">
            <a:spLocks noChangeArrowheads="1"/>
          </p:cNvSpPr>
          <p:nvPr/>
        </p:nvSpPr>
        <p:spPr bwMode="auto">
          <a:xfrm>
            <a:off x="1116283" y="2936518"/>
            <a:ext cx="1524000" cy="1216025"/>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6pPr>
            <a:lvl7pPr marL="2971800" indent="-22860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7pPr>
            <a:lvl8pPr marL="3429000" indent="-22860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8pPr>
            <a:lvl9pPr marL="3886200" indent="-22860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What the program </a:t>
            </a:r>
            <a:r>
              <a:rPr kumimoji="0" lang="en-US" sz="2000" b="0" i="1" u="none" strike="noStrike" kern="1200" cap="none" spc="0" normalizeH="0" baseline="0" noProof="0" dirty="0">
                <a:ln>
                  <a:noFill/>
                </a:ln>
                <a:solidFill>
                  <a:prstClr val="black"/>
                </a:solidFill>
                <a:effectLst/>
                <a:uLnTx/>
                <a:uFillTx/>
                <a:latin typeface="Arial" charset="0"/>
                <a:ea typeface="+mn-ea"/>
                <a:cs typeface="+mn-cs"/>
              </a:rPr>
              <a:t>needs</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a:t>
            </a:r>
          </a:p>
        </p:txBody>
      </p:sp>
      <p:sp>
        <p:nvSpPr>
          <p:cNvPr id="28" name="AutoShape 20">
            <a:extLst>
              <a:ext uri="{FF2B5EF4-FFF2-40B4-BE49-F238E27FC236}">
                <a16:creationId xmlns:a16="http://schemas.microsoft.com/office/drawing/2014/main" id="{9881F958-B882-4E1F-B058-740CDDF67D91}"/>
              </a:ext>
            </a:extLst>
          </p:cNvPr>
          <p:cNvSpPr>
            <a:spLocks/>
          </p:cNvSpPr>
          <p:nvPr/>
        </p:nvSpPr>
        <p:spPr bwMode="auto">
          <a:xfrm rot="5400000">
            <a:off x="1653624" y="1731659"/>
            <a:ext cx="190500" cy="1308100"/>
          </a:xfrm>
          <a:prstGeom prst="rightBracket">
            <a:avLst>
              <a:gd name="adj" fmla="val 66759"/>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29" name="Line 21">
            <a:extLst>
              <a:ext uri="{FF2B5EF4-FFF2-40B4-BE49-F238E27FC236}">
                <a16:creationId xmlns:a16="http://schemas.microsoft.com/office/drawing/2014/main" id="{A3E5CA89-C605-4903-9B4A-D5E6F5253460}"/>
              </a:ext>
            </a:extLst>
          </p:cNvPr>
          <p:cNvSpPr>
            <a:spLocks noChangeShapeType="1"/>
          </p:cNvSpPr>
          <p:nvPr/>
        </p:nvSpPr>
        <p:spPr bwMode="auto">
          <a:xfrm flipH="1" flipV="1">
            <a:off x="3996282" y="2492834"/>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0" name="Line 22">
            <a:extLst>
              <a:ext uri="{FF2B5EF4-FFF2-40B4-BE49-F238E27FC236}">
                <a16:creationId xmlns:a16="http://schemas.microsoft.com/office/drawing/2014/main" id="{C0DCC1DE-E933-4055-A7D7-D46DF438ED29}"/>
              </a:ext>
            </a:extLst>
          </p:cNvPr>
          <p:cNvSpPr>
            <a:spLocks noChangeShapeType="1"/>
          </p:cNvSpPr>
          <p:nvPr/>
        </p:nvSpPr>
        <p:spPr bwMode="auto">
          <a:xfrm flipH="1" flipV="1">
            <a:off x="1748874" y="2480959"/>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1" name="Line 23">
            <a:extLst>
              <a:ext uri="{FF2B5EF4-FFF2-40B4-BE49-F238E27FC236}">
                <a16:creationId xmlns:a16="http://schemas.microsoft.com/office/drawing/2014/main" id="{EEFDBE81-95C7-4339-96B2-7E73882C9787}"/>
              </a:ext>
            </a:extLst>
          </p:cNvPr>
          <p:cNvSpPr>
            <a:spLocks noChangeShapeType="1"/>
          </p:cNvSpPr>
          <p:nvPr/>
        </p:nvSpPr>
        <p:spPr bwMode="auto">
          <a:xfrm flipV="1">
            <a:off x="8040412" y="2688656"/>
            <a:ext cx="12700" cy="508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2" name="Text Box 24">
            <a:extLst>
              <a:ext uri="{FF2B5EF4-FFF2-40B4-BE49-F238E27FC236}">
                <a16:creationId xmlns:a16="http://schemas.microsoft.com/office/drawing/2014/main" id="{42292A98-9CC9-4727-BCBE-E3201C3D0FE5}"/>
              </a:ext>
            </a:extLst>
          </p:cNvPr>
          <p:cNvSpPr txBox="1">
            <a:spLocks noChangeArrowheads="1"/>
          </p:cNvSpPr>
          <p:nvPr/>
        </p:nvSpPr>
        <p:spPr bwMode="auto">
          <a:xfrm>
            <a:off x="1715812" y="4502939"/>
            <a:ext cx="7772400" cy="373063"/>
          </a:xfrm>
          <a:prstGeom prst="rect">
            <a:avLst/>
          </a:prstGeom>
          <a:solidFill>
            <a:srgbClr val="33CCCC"/>
          </a:solidFill>
          <a:ln w="9525">
            <a:solidFill>
              <a:schemeClr val="tx1"/>
            </a:solidFill>
            <a:miter lim="800000"/>
            <a:headEnd/>
            <a:tailEnd/>
          </a:ln>
        </p:spPr>
        <p:txBody>
          <a:bodyPr wrap="square" lIns="89772" tIns="44886" rIns="89772" bIns="44886">
            <a:spAutoFit/>
          </a:bodyPr>
          <a:lstStyle>
            <a:lvl1pPr indent="9525" defTabSz="898525" eaLnBrk="0" hangingPunct="0">
              <a:defRPr sz="2000">
                <a:solidFill>
                  <a:schemeClr val="tx1"/>
                </a:solidFill>
                <a:latin typeface="Arial" charset="0"/>
              </a:defRPr>
            </a:lvl1pPr>
            <a:lvl2pPr marL="742950" indent="-285750" defTabSz="898525" eaLnBrk="0" hangingPunct="0">
              <a:defRPr sz="2000">
                <a:solidFill>
                  <a:schemeClr val="tx1"/>
                </a:solidFill>
                <a:latin typeface="Arial" charset="0"/>
              </a:defRPr>
            </a:lvl2pPr>
            <a:lvl3pPr marL="1143000" indent="-228600" defTabSz="898525" eaLnBrk="0" hangingPunct="0">
              <a:defRPr sz="2000">
                <a:solidFill>
                  <a:schemeClr val="tx1"/>
                </a:solidFill>
                <a:latin typeface="Arial" charset="0"/>
              </a:defRPr>
            </a:lvl3pPr>
            <a:lvl4pPr marL="1600200" indent="-228600" defTabSz="898525" eaLnBrk="0" hangingPunct="0">
              <a:defRPr sz="2000">
                <a:solidFill>
                  <a:schemeClr val="tx1"/>
                </a:solidFill>
                <a:latin typeface="Arial" charset="0"/>
              </a:defRPr>
            </a:lvl4pPr>
            <a:lvl5pPr marL="2057400" indent="-228600" defTabSz="898525" eaLnBrk="0" hangingPunct="0">
              <a:defRPr sz="2000">
                <a:solidFill>
                  <a:schemeClr val="tx1"/>
                </a:solidFill>
                <a:latin typeface="Arial" charset="0"/>
              </a:defRPr>
            </a:lvl5pPr>
            <a:lvl6pPr marL="25146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6pPr>
            <a:lvl7pPr marL="29718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7pPr>
            <a:lvl8pPr marL="34290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8pPr>
            <a:lvl9pPr marL="3886200" indent="-228600" defTabSz="898525"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9pPr>
          </a:lstStyle>
          <a:p>
            <a:pPr marL="0" marR="0" lvl="0" indent="9525" algn="ctr" defTabSz="898525"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Context and  Assumptions</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33" name="AutoShape 25">
            <a:extLst>
              <a:ext uri="{FF2B5EF4-FFF2-40B4-BE49-F238E27FC236}">
                <a16:creationId xmlns:a16="http://schemas.microsoft.com/office/drawing/2014/main" id="{6295EA62-0AF7-489D-AE73-579C9C09D6E0}"/>
              </a:ext>
            </a:extLst>
          </p:cNvPr>
          <p:cNvSpPr>
            <a:spLocks/>
          </p:cNvSpPr>
          <p:nvPr/>
        </p:nvSpPr>
        <p:spPr bwMode="auto">
          <a:xfrm>
            <a:off x="5449612" y="1988339"/>
            <a:ext cx="914400" cy="914400"/>
          </a:xfrm>
          <a:prstGeom prst="rightBrace">
            <a:avLst>
              <a:gd name="adj1" fmla="val 8333"/>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4" name="AutoShape 26">
            <a:extLst>
              <a:ext uri="{FF2B5EF4-FFF2-40B4-BE49-F238E27FC236}">
                <a16:creationId xmlns:a16="http://schemas.microsoft.com/office/drawing/2014/main" id="{AECC8BDF-D062-4BE5-B915-BA379E2DF722}"/>
              </a:ext>
            </a:extLst>
          </p:cNvPr>
          <p:cNvSpPr>
            <a:spLocks/>
          </p:cNvSpPr>
          <p:nvPr/>
        </p:nvSpPr>
        <p:spPr bwMode="auto">
          <a:xfrm rot="-5400000">
            <a:off x="5487712" y="-30961"/>
            <a:ext cx="457200" cy="8763000"/>
          </a:xfrm>
          <a:prstGeom prst="rightBrace">
            <a:avLst>
              <a:gd name="adj1" fmla="val 159722"/>
              <a:gd name="adj2" fmla="val 50000"/>
            </a:avLst>
          </a:prstGeom>
          <a:noFill/>
          <a:ln w="444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35" name="Text Box 27">
            <a:extLst>
              <a:ext uri="{FF2B5EF4-FFF2-40B4-BE49-F238E27FC236}">
                <a16:creationId xmlns:a16="http://schemas.microsoft.com/office/drawing/2014/main" id="{3D62BE61-7A31-43C0-A5BF-C49353667BC3}"/>
              </a:ext>
            </a:extLst>
          </p:cNvPr>
          <p:cNvSpPr txBox="1">
            <a:spLocks noChangeArrowheads="1"/>
          </p:cNvSpPr>
          <p:nvPr/>
        </p:nvSpPr>
        <p:spPr bwMode="auto">
          <a:xfrm>
            <a:off x="2041576" y="5128731"/>
            <a:ext cx="7086600" cy="485775"/>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6pPr>
            <a:lvl7pPr marL="2971800" indent="-22860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7pPr>
            <a:lvl8pPr marL="3429000" indent="-22860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8pPr>
            <a:lvl9pPr marL="3886200" indent="-228600" eaLnBrk="0" fontAlgn="base" hangingPunct="0">
              <a:lnSpc>
                <a:spcPct val="90000"/>
              </a:lnSpc>
              <a:spcBef>
                <a:spcPct val="20000"/>
              </a:spcBef>
              <a:spcAft>
                <a:spcPct val="0"/>
              </a:spcAft>
              <a:buClr>
                <a:schemeClr val="bg2"/>
              </a:buClr>
              <a:buSzPct val="75000"/>
              <a:buFont typeface="Wingdings" pitchFamily="2" charset="2"/>
              <a:buChar char="n"/>
              <a:defRPr sz="2000">
                <a:solidFill>
                  <a:schemeClr val="tx1"/>
                </a:solidFill>
                <a:latin typeface="Arial"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charset="0"/>
                <a:ea typeface="+mn-ea"/>
                <a:cs typeface="+mn-cs"/>
              </a:rPr>
              <a:t>External factors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that influence getting to outcomes</a:t>
            </a:r>
          </a:p>
        </p:txBody>
      </p:sp>
      <p:sp>
        <p:nvSpPr>
          <p:cNvPr id="36" name="Line 28">
            <a:extLst>
              <a:ext uri="{FF2B5EF4-FFF2-40B4-BE49-F238E27FC236}">
                <a16:creationId xmlns:a16="http://schemas.microsoft.com/office/drawing/2014/main" id="{07238151-862C-4E9C-B881-AE842A5CEACC}"/>
              </a:ext>
            </a:extLst>
          </p:cNvPr>
          <p:cNvSpPr>
            <a:spLocks noChangeShapeType="1"/>
          </p:cNvSpPr>
          <p:nvPr/>
        </p:nvSpPr>
        <p:spPr bwMode="auto">
          <a:xfrm flipV="1">
            <a:off x="5602012" y="4871239"/>
            <a:ext cx="14394" cy="2412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033174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F01421-E478-49E2-9B25-B806D3D3F490}"/>
              </a:ext>
            </a:extLst>
          </p:cNvPr>
          <p:cNvSpPr>
            <a:spLocks noGrp="1"/>
          </p:cNvSpPr>
          <p:nvPr>
            <p:ph type="title"/>
          </p:nvPr>
        </p:nvSpPr>
        <p:spPr/>
        <p:txBody>
          <a:bodyPr/>
          <a:lstStyle/>
          <a:p>
            <a:pPr algn="ctr"/>
            <a:r>
              <a:rPr lang="en-US" sz="4800" b="1" dirty="0"/>
              <a:t>Thank You</a:t>
            </a:r>
          </a:p>
        </p:txBody>
      </p:sp>
      <p:sp>
        <p:nvSpPr>
          <p:cNvPr id="5" name="Text Placeholder 4">
            <a:extLst>
              <a:ext uri="{FF2B5EF4-FFF2-40B4-BE49-F238E27FC236}">
                <a16:creationId xmlns:a16="http://schemas.microsoft.com/office/drawing/2014/main" id="{695DE14F-558A-45DD-9D2F-EE66B50F810E}"/>
              </a:ext>
            </a:extLst>
          </p:cNvPr>
          <p:cNvSpPr>
            <a:spLocks noGrp="1"/>
          </p:cNvSpPr>
          <p:nvPr>
            <p:ph type="body" sz="quarter" idx="12"/>
          </p:nvPr>
        </p:nvSpPr>
        <p:spPr>
          <a:xfrm>
            <a:off x="372979" y="6012682"/>
            <a:ext cx="11430000" cy="369887"/>
          </a:xfrm>
        </p:spPr>
        <p:txBody>
          <a:bodyPr>
            <a:normAutofit/>
          </a:bodyPr>
          <a:lstStyle/>
          <a:p>
            <a:r>
              <a:rPr lang="en-US" sz="1200" dirty="0"/>
              <a:t> </a:t>
            </a:r>
          </a:p>
        </p:txBody>
      </p:sp>
      <p:pic>
        <p:nvPicPr>
          <p:cNvPr id="7" name="Content Placeholder 6" descr="A screenshot of a cell phone&#10;&#10;Description generated with very high confidence">
            <a:extLst>
              <a:ext uri="{FF2B5EF4-FFF2-40B4-BE49-F238E27FC236}">
                <a16:creationId xmlns:a16="http://schemas.microsoft.com/office/drawing/2014/main" id="{24C24C43-4EAE-4557-BC1F-FE8FE191F28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6493"/>
          <a:stretch/>
        </p:blipFill>
        <p:spPr>
          <a:xfrm>
            <a:off x="7085018" y="1690688"/>
            <a:ext cx="4717961" cy="4351338"/>
          </a:xfrm>
        </p:spPr>
      </p:pic>
      <p:sp>
        <p:nvSpPr>
          <p:cNvPr id="10" name="Content Placeholder 2">
            <a:extLst>
              <a:ext uri="{FF2B5EF4-FFF2-40B4-BE49-F238E27FC236}">
                <a16:creationId xmlns:a16="http://schemas.microsoft.com/office/drawing/2014/main" id="{6BB7F964-063D-4EB8-9427-A75FA3E1546F}"/>
              </a:ext>
            </a:extLst>
          </p:cNvPr>
          <p:cNvSpPr txBox="1">
            <a:spLocks/>
          </p:cNvSpPr>
          <p:nvPr/>
        </p:nvSpPr>
        <p:spPr>
          <a:xfrm>
            <a:off x="830179" y="1965043"/>
            <a:ext cx="10515600" cy="2084444"/>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228600" marR="0" lvl="0" indent="-228600" algn="ctr" defTabSz="914400" rtl="0" eaLnBrk="1" fontAlgn="auto" latinLnBrk="0" hangingPunct="1">
              <a:lnSpc>
                <a:spcPct val="100000"/>
              </a:lnSpc>
              <a:spcBef>
                <a:spcPct val="0"/>
              </a:spcBef>
              <a:spcAft>
                <a:spcPts val="0"/>
              </a:spcAft>
              <a:buClr>
                <a:srgbClr val="F81B02"/>
              </a:buClr>
              <a:buSzPct val="110000"/>
              <a:buFontTx/>
              <a:buNone/>
              <a:tabLst/>
              <a:defRPr/>
            </a:pPr>
            <a:r>
              <a:rPr kumimoji="0" lang="en-US" altLang="en-US" sz="1800" b="1" i="0" u="none" strike="noStrike" kern="1200" cap="none" spc="0" normalizeH="0" baseline="0" noProof="0" dirty="0">
                <a:ln>
                  <a:noFill/>
                </a:ln>
                <a:solidFill>
                  <a:srgbClr val="666666"/>
                </a:solidFill>
                <a:effectLst/>
                <a:uLnTx/>
                <a:uFillTx/>
                <a:latin typeface="Rockwell" panose="02060603020205020403"/>
                <a:ea typeface="+mn-ea"/>
                <a:cs typeface="+mn-cs"/>
              </a:rPr>
              <a:t>Ahmed Ismail, MB BCh, PhD</a:t>
            </a:r>
          </a:p>
          <a:p>
            <a:pPr marL="228600" marR="0" lvl="0" indent="-228600" algn="ctr" defTabSz="914400" rtl="0" eaLnBrk="1" fontAlgn="auto" latinLnBrk="0" hangingPunct="1">
              <a:lnSpc>
                <a:spcPct val="100000"/>
              </a:lnSpc>
              <a:spcBef>
                <a:spcPct val="0"/>
              </a:spcBef>
              <a:spcAft>
                <a:spcPts val="0"/>
              </a:spcAft>
              <a:buClr>
                <a:srgbClr val="F81B02"/>
              </a:buClr>
              <a:buSzPct val="110000"/>
              <a:buFontTx/>
              <a:buNone/>
              <a:tabLst/>
              <a:defRPr/>
            </a:pPr>
            <a:endParaRPr kumimoji="0" lang="en-US" altLang="en-US" sz="1800" b="1" i="0" u="none" strike="noStrike" kern="1200" cap="none" spc="0" normalizeH="0" baseline="0" noProof="0" dirty="0">
              <a:ln>
                <a:noFill/>
              </a:ln>
              <a:solidFill>
                <a:srgbClr val="666666"/>
              </a:solidFill>
              <a:effectLst/>
              <a:uLnTx/>
              <a:uFillTx/>
              <a:latin typeface="Rockwell" panose="02060603020205020403"/>
              <a:ea typeface="+mn-ea"/>
              <a:cs typeface="+mn-cs"/>
            </a:endParaRPr>
          </a:p>
          <a:p>
            <a:pPr marL="228600" marR="0" lvl="0" indent="-228600" algn="ctr" defTabSz="914400" rtl="0" eaLnBrk="1" fontAlgn="auto" latinLnBrk="0" hangingPunct="1">
              <a:lnSpc>
                <a:spcPct val="100000"/>
              </a:lnSpc>
              <a:spcBef>
                <a:spcPct val="0"/>
              </a:spcBef>
              <a:spcAft>
                <a:spcPts val="0"/>
              </a:spcAft>
              <a:buClr>
                <a:srgbClr val="F81B02"/>
              </a:buClr>
              <a:buSzPct val="110000"/>
              <a:buFontTx/>
              <a:buNone/>
              <a:tabLst/>
              <a:defRPr/>
            </a:pPr>
            <a:r>
              <a:rPr kumimoji="0" lang="en-US" altLang="en-US" sz="1800" b="1" i="0" u="none" strike="noStrike" kern="1200" cap="none" spc="0" normalizeH="0" baseline="0" noProof="0" dirty="0">
                <a:ln>
                  <a:noFill/>
                </a:ln>
                <a:solidFill>
                  <a:srgbClr val="666666"/>
                </a:solidFill>
                <a:effectLst/>
                <a:uLnTx/>
                <a:uFillTx/>
                <a:latin typeface="Rockwell" panose="02060603020205020403"/>
                <a:ea typeface="+mn-ea"/>
                <a:cs typeface="+mn-cs"/>
              </a:rPr>
              <a:t>Advanced Epidemiologist</a:t>
            </a:r>
          </a:p>
          <a:p>
            <a:pPr marL="228600" marR="0" lvl="0" indent="-228600" algn="ctr" defTabSz="914400" rtl="0" eaLnBrk="1" fontAlgn="auto" latinLnBrk="0" hangingPunct="1">
              <a:lnSpc>
                <a:spcPct val="100000"/>
              </a:lnSpc>
              <a:spcBef>
                <a:spcPct val="0"/>
              </a:spcBef>
              <a:spcAft>
                <a:spcPts val="0"/>
              </a:spcAft>
              <a:buClr>
                <a:srgbClr val="F81B02"/>
              </a:buClr>
              <a:buSzPct val="110000"/>
              <a:buFont typeface="Wingdings" panose="05000000000000000000" pitchFamily="2" charset="2"/>
              <a:buNone/>
              <a:tabLst/>
              <a:defRPr/>
            </a:pPr>
            <a:r>
              <a:rPr kumimoji="0" lang="en-US" altLang="en-US" sz="1800" b="1" i="0" u="none" strike="noStrike" kern="1200" cap="none" spc="0" normalizeH="0" baseline="0" noProof="0" dirty="0">
                <a:ln>
                  <a:noFill/>
                </a:ln>
                <a:solidFill>
                  <a:srgbClr val="666666"/>
                </a:solidFill>
                <a:effectLst/>
                <a:uLnTx/>
                <a:uFillTx/>
                <a:latin typeface="Rockwell" panose="02060603020205020403"/>
                <a:ea typeface="+mn-ea"/>
                <a:cs typeface="+mn-cs"/>
              </a:rPr>
              <a:t>Bureau of Epidemiology and Public Health Informatics</a:t>
            </a:r>
          </a:p>
          <a:p>
            <a:pPr marL="228600" marR="0" lvl="0" indent="-228600" algn="ctr" defTabSz="914400" rtl="0" eaLnBrk="1" fontAlgn="auto" latinLnBrk="0" hangingPunct="1">
              <a:lnSpc>
                <a:spcPct val="100000"/>
              </a:lnSpc>
              <a:spcBef>
                <a:spcPct val="0"/>
              </a:spcBef>
              <a:spcAft>
                <a:spcPts val="0"/>
              </a:spcAft>
              <a:buClr>
                <a:srgbClr val="F81B02"/>
              </a:buClr>
              <a:buSzPct val="110000"/>
              <a:buFontTx/>
              <a:buNone/>
              <a:tabLst/>
              <a:defRPr/>
            </a:pPr>
            <a:r>
              <a:rPr kumimoji="0" lang="en-US" altLang="en-US" sz="1800" b="1" i="0" u="none" strike="noStrike" kern="1200" cap="none" spc="0" normalizeH="0" baseline="0" noProof="0" dirty="0">
                <a:ln>
                  <a:noFill/>
                </a:ln>
                <a:solidFill>
                  <a:srgbClr val="666666"/>
                </a:solidFill>
                <a:effectLst/>
                <a:uLnTx/>
                <a:uFillTx/>
                <a:latin typeface="Rockwell" panose="02060603020205020403"/>
                <a:ea typeface="+mn-ea"/>
                <a:cs typeface="+mn-cs"/>
              </a:rPr>
              <a:t>Kansas Department of Health and Environment</a:t>
            </a:r>
          </a:p>
          <a:p>
            <a:pPr marL="228600" marR="0" lvl="0" indent="-228600" algn="ctr" defTabSz="914400" rtl="0" eaLnBrk="1" fontAlgn="auto" latinLnBrk="0" hangingPunct="1">
              <a:lnSpc>
                <a:spcPct val="100000"/>
              </a:lnSpc>
              <a:spcBef>
                <a:spcPct val="0"/>
              </a:spcBef>
              <a:spcAft>
                <a:spcPts val="0"/>
              </a:spcAft>
              <a:buClr>
                <a:srgbClr val="F81B02"/>
              </a:buClr>
              <a:buSzPct val="110000"/>
              <a:buFontTx/>
              <a:buNone/>
              <a:tabLst/>
              <a:defRPr/>
            </a:pPr>
            <a:r>
              <a:rPr kumimoji="0" lang="en-US" altLang="en-US" sz="1800" b="1" i="0" u="none" strike="noStrike" kern="1200" cap="none" spc="0" normalizeH="0" baseline="0" noProof="0" dirty="0">
                <a:ln>
                  <a:noFill/>
                </a:ln>
                <a:solidFill>
                  <a:srgbClr val="666666"/>
                </a:solidFill>
                <a:effectLst/>
                <a:uLnTx/>
                <a:uFillTx/>
                <a:latin typeface="Rockwell" panose="02060603020205020403"/>
                <a:ea typeface="+mn-ea"/>
                <a:cs typeface="+mn-cs"/>
                <a:hlinkClick r:id="rId4"/>
              </a:rPr>
              <a:t>Ahmed.ismail@ks.gov</a:t>
            </a:r>
            <a:endParaRPr kumimoji="0" lang="en-US" altLang="en-US" sz="1800" b="1" i="0" u="none" strike="noStrike" kern="1200" cap="none" spc="0" normalizeH="0" baseline="0" noProof="0" dirty="0">
              <a:ln>
                <a:noFill/>
              </a:ln>
              <a:solidFill>
                <a:srgbClr val="666666"/>
              </a:solidFill>
              <a:effectLst/>
              <a:uLnTx/>
              <a:uFillTx/>
              <a:latin typeface="Rockwell" panose="02060603020205020403"/>
              <a:ea typeface="+mn-ea"/>
              <a:cs typeface="+mn-cs"/>
            </a:endParaRPr>
          </a:p>
          <a:p>
            <a:pPr marL="228600" marR="0" lvl="0" indent="-228600" algn="ctr" defTabSz="914400" rtl="0" eaLnBrk="1" fontAlgn="auto" latinLnBrk="0" hangingPunct="1">
              <a:lnSpc>
                <a:spcPct val="100000"/>
              </a:lnSpc>
              <a:spcBef>
                <a:spcPct val="0"/>
              </a:spcBef>
              <a:spcAft>
                <a:spcPts val="0"/>
              </a:spcAft>
              <a:buClr>
                <a:srgbClr val="F81B02"/>
              </a:buClr>
              <a:buSzPct val="110000"/>
              <a:buFontTx/>
              <a:buNone/>
              <a:tabLst/>
              <a:defRPr/>
            </a:pPr>
            <a:r>
              <a:rPr kumimoji="0" lang="en-US" altLang="en-US" sz="1800" b="1" i="0" u="none" strike="noStrike" kern="1200" cap="none" spc="0" normalizeH="0" baseline="0" noProof="0" dirty="0">
                <a:ln>
                  <a:noFill/>
                </a:ln>
                <a:solidFill>
                  <a:srgbClr val="666666"/>
                </a:solidFill>
                <a:effectLst/>
                <a:uLnTx/>
                <a:uFillTx/>
                <a:latin typeface="Rockwell" panose="02060603020205020403"/>
                <a:ea typeface="+mn-ea"/>
                <a:cs typeface="+mn-cs"/>
              </a:rPr>
              <a:t>785-296-1917</a:t>
            </a:r>
          </a:p>
        </p:txBody>
      </p:sp>
    </p:spTree>
    <p:extLst>
      <p:ext uri="{BB962C8B-B14F-4D97-AF65-F5344CB8AC3E}">
        <p14:creationId xmlns:p14="http://schemas.microsoft.com/office/powerpoint/2010/main" val="41502829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96A88-44EB-41CA-847C-3EF6A926F3C3}"/>
              </a:ext>
            </a:extLst>
          </p:cNvPr>
          <p:cNvSpPr>
            <a:spLocks noGrp="1"/>
          </p:cNvSpPr>
          <p:nvPr>
            <p:ph type="title"/>
          </p:nvPr>
        </p:nvSpPr>
        <p:spPr>
          <a:xfrm>
            <a:off x="1393179" y="210897"/>
            <a:ext cx="10624650" cy="548640"/>
          </a:xfrm>
        </p:spPr>
        <p:txBody>
          <a:bodyPr/>
          <a:lstStyle/>
          <a:p>
            <a:r>
              <a:rPr lang="en-US" sz="3600" b="1" dirty="0"/>
              <a:t>Action Plan – KCP Survivorship Workgroup</a:t>
            </a:r>
          </a:p>
        </p:txBody>
      </p:sp>
      <p:sp>
        <p:nvSpPr>
          <p:cNvPr id="5" name="Text Placeholder 4">
            <a:extLst>
              <a:ext uri="{FF2B5EF4-FFF2-40B4-BE49-F238E27FC236}">
                <a16:creationId xmlns:a16="http://schemas.microsoft.com/office/drawing/2014/main" id="{CFF57503-6BE9-4B7A-A8CA-C88D5AB8BB7A}"/>
              </a:ext>
            </a:extLst>
          </p:cNvPr>
          <p:cNvSpPr>
            <a:spLocks noGrp="1"/>
          </p:cNvSpPr>
          <p:nvPr>
            <p:ph type="body" sz="quarter" idx="12"/>
          </p:nvPr>
        </p:nvSpPr>
        <p:spPr>
          <a:xfrm>
            <a:off x="381000" y="6063752"/>
            <a:ext cx="11430000" cy="369887"/>
          </a:xfrm>
        </p:spPr>
        <p:txBody>
          <a:bodyPr>
            <a:noAutofit/>
          </a:bodyPr>
          <a:lstStyle/>
          <a:p>
            <a:pPr>
              <a:spcBef>
                <a:spcPts val="0"/>
              </a:spcBef>
            </a:pPr>
            <a:r>
              <a:rPr lang="en-US" sz="1100" dirty="0">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10C9FC9B-FB28-4337-9498-ADA92A1CC7C1}"/>
              </a:ext>
            </a:extLst>
          </p:cNvPr>
          <p:cNvSpPr/>
          <p:nvPr/>
        </p:nvSpPr>
        <p:spPr>
          <a:xfrm>
            <a:off x="502227" y="1246864"/>
            <a:ext cx="11016343" cy="4364272"/>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PRIORITY OBJECTIVE CHOSEN TO WORK ON: </a:t>
            </a:r>
          </a:p>
          <a:p>
            <a:pPr marL="0" marR="0" lvl="0" indent="0" algn="l" defTabSz="457200" rtl="0" eaLnBrk="1" fontAlgn="auto" latinLnBrk="0" hangingPunct="1">
              <a:lnSpc>
                <a:spcPct val="115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Objective 18: </a:t>
            </a:r>
            <a:r>
              <a:rPr kumimoji="0" lang="en-US" sz="24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Calibri" panose="020F0502020204030204" pitchFamily="34" charset="0"/>
              </a:rPr>
              <a:t>Quality of Life: Adults aged 18 years and older who have ever been diagnosed with cancer who report that poor physical or mental health kept them from doing usual activities, such as self-care, work, or recreation, on 14 or more of the past 30 days.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Courier New" panose="02070309020205020404" pitchFamily="49"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EVIDENCE BASED STRATEGY CHOSEN TO WORK ON: </a:t>
            </a:r>
          </a:p>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Calibri" panose="020F0502020204030204" pitchFamily="34" charset="0"/>
              </a:rPr>
              <a:t>Strategy 2: Develop and support a user-friendly web page with resources to inform cancer survivors about physical activity, nutrition and the Kansas Tobacco Quitline for promotion through cancer centers and websites.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Courier New" panose="02070309020205020404" pitchFamily="49" charset="0"/>
            </a:endParaRPr>
          </a:p>
        </p:txBody>
      </p:sp>
    </p:spTree>
    <p:extLst>
      <p:ext uri="{BB962C8B-B14F-4D97-AF65-F5344CB8AC3E}">
        <p14:creationId xmlns:p14="http://schemas.microsoft.com/office/powerpoint/2010/main" val="22629999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B817A-C091-47A4-BB3A-3A898E0E58F8}"/>
              </a:ext>
            </a:extLst>
          </p:cNvPr>
          <p:cNvSpPr>
            <a:spLocks noGrp="1"/>
          </p:cNvSpPr>
          <p:nvPr>
            <p:ph type="body" sz="quarter" idx="11"/>
          </p:nvPr>
        </p:nvSpPr>
        <p:spPr/>
        <p:txBody>
          <a:bodyPr/>
          <a:lstStyle/>
          <a:p>
            <a:endParaRPr lang="en-US" dirty="0"/>
          </a:p>
        </p:txBody>
      </p:sp>
      <p:sp>
        <p:nvSpPr>
          <p:cNvPr id="4" name="Title 3">
            <a:extLst>
              <a:ext uri="{FF2B5EF4-FFF2-40B4-BE49-F238E27FC236}">
                <a16:creationId xmlns:a16="http://schemas.microsoft.com/office/drawing/2014/main" id="{C95312BE-65EF-4759-A574-FED5D0E46854}"/>
              </a:ext>
            </a:extLst>
          </p:cNvPr>
          <p:cNvSpPr>
            <a:spLocks noGrp="1"/>
          </p:cNvSpPr>
          <p:nvPr>
            <p:ph type="title"/>
          </p:nvPr>
        </p:nvSpPr>
        <p:spPr>
          <a:xfrm>
            <a:off x="1208314" y="210897"/>
            <a:ext cx="10983686" cy="548640"/>
          </a:xfrm>
        </p:spPr>
        <p:txBody>
          <a:bodyPr/>
          <a:lstStyle/>
          <a:p>
            <a:r>
              <a:rPr lang="en-US" sz="3400" b="1" dirty="0"/>
              <a:t>Action Plan – KCP Survivorship Workgroup (Continued)</a:t>
            </a:r>
          </a:p>
        </p:txBody>
      </p:sp>
      <p:sp>
        <p:nvSpPr>
          <p:cNvPr id="5" name="Text Placeholder 4">
            <a:extLst>
              <a:ext uri="{FF2B5EF4-FFF2-40B4-BE49-F238E27FC236}">
                <a16:creationId xmlns:a16="http://schemas.microsoft.com/office/drawing/2014/main" id="{9CC98515-1A33-486F-B1A4-EE536A4B6DAD}"/>
              </a:ext>
            </a:extLst>
          </p:cNvPr>
          <p:cNvSpPr>
            <a:spLocks noGrp="1"/>
          </p:cNvSpPr>
          <p:nvPr>
            <p:ph type="body" sz="quarter" idx="12"/>
          </p:nvPr>
        </p:nvSpPr>
        <p:spPr>
          <a:xfrm>
            <a:off x="342900" y="5796843"/>
            <a:ext cx="11430000" cy="369887"/>
          </a:xfrm>
        </p:spPr>
        <p:txBody>
          <a:bodyPr>
            <a:noAutofit/>
          </a:bodyPr>
          <a:lstStyle/>
          <a:p>
            <a:pPr>
              <a:spcBef>
                <a:spcPts val="0"/>
              </a:spcBef>
            </a:pPr>
            <a:endParaRPr lang="en-US" sz="1200" dirty="0"/>
          </a:p>
        </p:txBody>
      </p:sp>
      <p:graphicFrame>
        <p:nvGraphicFramePr>
          <p:cNvPr id="7" name="Content Placeholder 8">
            <a:extLst>
              <a:ext uri="{FF2B5EF4-FFF2-40B4-BE49-F238E27FC236}">
                <a16:creationId xmlns:a16="http://schemas.microsoft.com/office/drawing/2014/main" id="{2DEB3A21-3B6D-4A40-8501-A8CE8ADC9DD4}"/>
              </a:ext>
            </a:extLst>
          </p:cNvPr>
          <p:cNvGraphicFramePr>
            <a:graphicFrameLocks/>
          </p:cNvGraphicFramePr>
          <p:nvPr>
            <p:extLst/>
          </p:nvPr>
        </p:nvGraphicFramePr>
        <p:xfrm>
          <a:off x="402770" y="1181706"/>
          <a:ext cx="11386457" cy="5179423"/>
        </p:xfrm>
        <a:graphic>
          <a:graphicData uri="http://schemas.openxmlformats.org/drawingml/2006/table">
            <a:tbl>
              <a:tblPr>
                <a:tableStyleId>{5C22544A-7EE6-4342-B048-85BDC9FD1C3A}</a:tableStyleId>
              </a:tblPr>
              <a:tblGrid>
                <a:gridCol w="2712720">
                  <a:extLst>
                    <a:ext uri="{9D8B030D-6E8A-4147-A177-3AD203B41FA5}">
                      <a16:colId xmlns:a16="http://schemas.microsoft.com/office/drawing/2014/main" val="2798589043"/>
                    </a:ext>
                  </a:extLst>
                </a:gridCol>
                <a:gridCol w="2122715">
                  <a:extLst>
                    <a:ext uri="{9D8B030D-6E8A-4147-A177-3AD203B41FA5}">
                      <a16:colId xmlns:a16="http://schemas.microsoft.com/office/drawing/2014/main" val="1943215406"/>
                    </a:ext>
                  </a:extLst>
                </a:gridCol>
                <a:gridCol w="955765">
                  <a:extLst>
                    <a:ext uri="{9D8B030D-6E8A-4147-A177-3AD203B41FA5}">
                      <a16:colId xmlns:a16="http://schemas.microsoft.com/office/drawing/2014/main" val="2395479899"/>
                    </a:ext>
                  </a:extLst>
                </a:gridCol>
                <a:gridCol w="1348266">
                  <a:extLst>
                    <a:ext uri="{9D8B030D-6E8A-4147-A177-3AD203B41FA5}">
                      <a16:colId xmlns:a16="http://schemas.microsoft.com/office/drawing/2014/main" val="1399545751"/>
                    </a:ext>
                  </a:extLst>
                </a:gridCol>
                <a:gridCol w="3387020">
                  <a:extLst>
                    <a:ext uri="{9D8B030D-6E8A-4147-A177-3AD203B41FA5}">
                      <a16:colId xmlns:a16="http://schemas.microsoft.com/office/drawing/2014/main" val="1910920151"/>
                    </a:ext>
                  </a:extLst>
                </a:gridCol>
                <a:gridCol w="859971">
                  <a:extLst>
                    <a:ext uri="{9D8B030D-6E8A-4147-A177-3AD203B41FA5}">
                      <a16:colId xmlns:a16="http://schemas.microsoft.com/office/drawing/2014/main" val="780868025"/>
                    </a:ext>
                  </a:extLst>
                </a:gridCol>
              </a:tblGrid>
              <a:tr h="501876">
                <a:tc>
                  <a:txBody>
                    <a:bodyPr/>
                    <a:lstStyle/>
                    <a:p>
                      <a:pPr marL="0" marR="342900" algn="ctr">
                        <a:spcBef>
                          <a:spcPts val="0"/>
                        </a:spcBef>
                        <a:spcAft>
                          <a:spcPts val="0"/>
                        </a:spcAft>
                      </a:pPr>
                      <a:r>
                        <a:rPr lang="en-US" sz="1600" b="1" dirty="0">
                          <a:effectLst/>
                        </a:rPr>
                        <a:t>Description of each major task needed to implement the strategy</a:t>
                      </a:r>
                      <a:endParaRPr lang="en-US" sz="1600" b="1"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2735" marR="62735" marT="0" marB="0" anchor="ctr"/>
                </a:tc>
                <a:tc>
                  <a:txBody>
                    <a:bodyPr/>
                    <a:lstStyle/>
                    <a:p>
                      <a:pPr marL="0" marR="45720" algn="ctr">
                        <a:spcBef>
                          <a:spcPts val="0"/>
                        </a:spcBef>
                        <a:spcAft>
                          <a:spcPts val="0"/>
                        </a:spcAft>
                      </a:pPr>
                      <a:r>
                        <a:rPr lang="en-US" sz="1600" b="1" dirty="0">
                          <a:effectLst/>
                        </a:rPr>
                        <a:t>Group member(s) that will lead the task</a:t>
                      </a:r>
                      <a:endParaRPr lang="en-US" sz="1600" b="1"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2735" marR="62735" marT="0" marB="0" anchor="ctr"/>
                </a:tc>
                <a:tc>
                  <a:txBody>
                    <a:bodyPr/>
                    <a:lstStyle/>
                    <a:p>
                      <a:pPr marL="0" marR="0" algn="ctr">
                        <a:spcBef>
                          <a:spcPts val="0"/>
                        </a:spcBef>
                        <a:spcAft>
                          <a:spcPts val="0"/>
                        </a:spcAft>
                      </a:pPr>
                      <a:r>
                        <a:rPr lang="en-US" sz="1600" b="1" dirty="0">
                          <a:effectLst/>
                        </a:rPr>
                        <a:t>Timeline</a:t>
                      </a:r>
                      <a:endParaRPr lang="en-US" sz="1600" b="1"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2735" marR="62735" marT="0" marB="0" anchor="ctr"/>
                </a:tc>
                <a:tc>
                  <a:txBody>
                    <a:bodyPr/>
                    <a:lstStyle/>
                    <a:p>
                      <a:pPr marL="0" marR="0" algn="ctr">
                        <a:spcBef>
                          <a:spcPts val="0"/>
                        </a:spcBef>
                        <a:spcAft>
                          <a:spcPts val="0"/>
                        </a:spcAft>
                      </a:pPr>
                      <a:r>
                        <a:rPr lang="en-US" sz="1600" b="1" dirty="0">
                          <a:effectLst/>
                        </a:rPr>
                        <a:t>Information or resources needed </a:t>
                      </a:r>
                      <a:endParaRPr lang="en-US" sz="1600" b="1"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2735" marR="62735" marT="0" marB="0" anchor="ctr"/>
                </a:tc>
                <a:tc>
                  <a:txBody>
                    <a:bodyPr/>
                    <a:lstStyle/>
                    <a:p>
                      <a:pPr marL="0" marR="0" algn="ctr">
                        <a:spcBef>
                          <a:spcPts val="0"/>
                        </a:spcBef>
                        <a:spcAft>
                          <a:spcPts val="0"/>
                        </a:spcAft>
                      </a:pPr>
                      <a:r>
                        <a:rPr lang="en-US" sz="1600" b="1" dirty="0">
                          <a:effectLst/>
                        </a:rPr>
                        <a:t>Evaluation Measure</a:t>
                      </a:r>
                      <a:endParaRPr lang="en-US" sz="1600" b="1"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2735" marR="62735" marT="0" marB="0"/>
                </a:tc>
                <a:tc>
                  <a:txBody>
                    <a:bodyPr/>
                    <a:lstStyle/>
                    <a:p>
                      <a:pPr marL="0" marR="0" algn="ctr">
                        <a:spcBef>
                          <a:spcPts val="0"/>
                        </a:spcBef>
                        <a:spcAft>
                          <a:spcPts val="0"/>
                        </a:spcAft>
                      </a:pPr>
                      <a:r>
                        <a:rPr lang="en-US" sz="1600" b="1" dirty="0">
                          <a:effectLst/>
                        </a:rPr>
                        <a:t>Progress Log</a:t>
                      </a:r>
                    </a:p>
                  </a:txBody>
                  <a:tcPr marL="62735" marR="62735" marT="0" marB="0" anchor="ctr"/>
                </a:tc>
                <a:extLst>
                  <a:ext uri="{0D108BD9-81ED-4DB2-BD59-A6C34878D82A}">
                    <a16:rowId xmlns:a16="http://schemas.microsoft.com/office/drawing/2014/main" val="3696817176"/>
                  </a:ext>
                </a:extLst>
              </a:tr>
              <a:tr h="1008547">
                <a:tc>
                  <a:txBody>
                    <a:bodyPr/>
                    <a:lstStyle/>
                    <a:p>
                      <a:pPr marL="0" marR="0">
                        <a:spcBef>
                          <a:spcPts val="0"/>
                        </a:spcBef>
                        <a:spcAft>
                          <a:spcPts val="0"/>
                        </a:spcAft>
                        <a:tabLst>
                          <a:tab pos="2743200" algn="ctr"/>
                          <a:tab pos="5486400" algn="r"/>
                          <a:tab pos="457200" algn="l"/>
                        </a:tabLst>
                      </a:pPr>
                      <a:r>
                        <a:rPr lang="en-US" sz="1600" dirty="0">
                          <a:effectLst/>
                        </a:rPr>
                        <a:t>Create a list of evidence-based tobacco, physical activity, and nutrition programs accessible to cancer survivors in Kansas</a:t>
                      </a:r>
                      <a:endParaRPr lang="en-US" sz="1600" dirty="0">
                        <a:effectLst/>
                        <a:latin typeface="Times New Roman" panose="02020603050405020304" pitchFamily="18" charset="0"/>
                        <a:ea typeface="Times New Roman" panose="02020603050405020304" pitchFamily="18" charset="0"/>
                      </a:endParaRPr>
                    </a:p>
                  </a:txBody>
                  <a:tcPr marL="62735" marR="62735" marT="0" marB="0"/>
                </a:tc>
                <a:tc>
                  <a:txBody>
                    <a:bodyPr/>
                    <a:lstStyle/>
                    <a:p>
                      <a:pPr marL="0" marR="0" indent="0">
                        <a:spcBef>
                          <a:spcPts val="0"/>
                        </a:spcBef>
                        <a:spcAft>
                          <a:spcPts val="0"/>
                        </a:spcAft>
                        <a:tabLst>
                          <a:tab pos="-1371600" algn="ctr"/>
                          <a:tab pos="457200" algn="l"/>
                          <a:tab pos="457200" algn="l"/>
                        </a:tabLst>
                      </a:pPr>
                      <a:r>
                        <a:rPr lang="en-US" sz="1600" dirty="0">
                          <a:effectLst/>
                        </a:rPr>
                        <a:t>Holly with group input</a:t>
                      </a:r>
                      <a:endParaRPr lang="en-US" sz="1600" dirty="0">
                        <a:effectLst/>
                        <a:latin typeface="Times New Roman" panose="02020603050405020304" pitchFamily="18" charset="0"/>
                        <a:ea typeface="Times New Roman" panose="02020603050405020304" pitchFamily="18" charset="0"/>
                      </a:endParaRPr>
                    </a:p>
                  </a:txBody>
                  <a:tcPr marL="62735" marR="62735" marT="0" marB="0"/>
                </a:tc>
                <a:tc>
                  <a:txBody>
                    <a:bodyPr/>
                    <a:lstStyle/>
                    <a:p>
                      <a:pPr marL="0" marR="0" indent="0">
                        <a:spcBef>
                          <a:spcPts val="0"/>
                        </a:spcBef>
                        <a:spcAft>
                          <a:spcPts val="0"/>
                        </a:spcAft>
                        <a:tabLst>
                          <a:tab pos="-1371600" algn="ctr"/>
                          <a:tab pos="457200" algn="l"/>
                          <a:tab pos="457200" algn="l"/>
                        </a:tabLst>
                      </a:pPr>
                      <a:r>
                        <a:rPr lang="en-US" sz="1600" dirty="0">
                          <a:effectLst/>
                        </a:rPr>
                        <a:t>January 1, 2020</a:t>
                      </a:r>
                      <a:endParaRPr lang="en-US" sz="1600" dirty="0">
                        <a:effectLst/>
                        <a:latin typeface="Times New Roman" panose="02020603050405020304" pitchFamily="18" charset="0"/>
                        <a:ea typeface="Times New Roman" panose="02020603050405020304" pitchFamily="18" charset="0"/>
                      </a:endParaRPr>
                    </a:p>
                  </a:txBody>
                  <a:tcPr marL="62735" marR="62735" marT="0" marB="0"/>
                </a:tc>
                <a:tc>
                  <a:txBody>
                    <a:bodyPr/>
                    <a:lstStyle/>
                    <a:p>
                      <a:pPr marL="0" marR="45720">
                        <a:spcBef>
                          <a:spcPts val="0"/>
                        </a:spcBef>
                        <a:spcAft>
                          <a:spcPts val="0"/>
                        </a:spcAft>
                      </a:pPr>
                      <a:r>
                        <a:rPr lang="en-US" sz="1600" dirty="0">
                          <a:effectLst/>
                        </a:rPr>
                        <a:t>Programs used by workgroup members</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2735" marR="62735" marT="0" marB="0"/>
                </a:tc>
                <a:tc>
                  <a:txBody>
                    <a:bodyPr/>
                    <a:lstStyle/>
                    <a:p>
                      <a:pPr marL="0" marR="45720">
                        <a:spcBef>
                          <a:spcPts val="0"/>
                        </a:spcBef>
                        <a:spcAft>
                          <a:spcPts val="0"/>
                        </a:spcAft>
                      </a:pPr>
                      <a:r>
                        <a:rPr lang="en-US" sz="1600" dirty="0">
                          <a:effectLst/>
                        </a:rPr>
                        <a:t># of evidence-based tobacco, physical activity, and nutrition programs accessible to cancer survivors in Kansas</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2735" marR="62735" marT="0" marB="0"/>
                </a:tc>
                <a:tc>
                  <a:txBody>
                    <a:bodyPr/>
                    <a:lstStyle/>
                    <a:p>
                      <a:pPr marL="0" marR="45720">
                        <a:spcBef>
                          <a:spcPts val="0"/>
                        </a:spcBef>
                        <a:spcAft>
                          <a:spcPts val="0"/>
                        </a:spcAft>
                      </a:pPr>
                      <a:r>
                        <a:rPr lang="en-US" sz="1600" dirty="0">
                          <a:effectLst/>
                        </a:rPr>
                        <a:t>5</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2735" marR="62735" marT="0" marB="0"/>
                </a:tc>
                <a:extLst>
                  <a:ext uri="{0D108BD9-81ED-4DB2-BD59-A6C34878D82A}">
                    <a16:rowId xmlns:a16="http://schemas.microsoft.com/office/drawing/2014/main" val="2959017159"/>
                  </a:ext>
                </a:extLst>
              </a:tr>
              <a:tr h="1034143">
                <a:tc>
                  <a:txBody>
                    <a:bodyPr/>
                    <a:lstStyle/>
                    <a:p>
                      <a:pPr marL="0" marR="0">
                        <a:spcBef>
                          <a:spcPts val="0"/>
                        </a:spcBef>
                        <a:spcAft>
                          <a:spcPts val="0"/>
                        </a:spcAft>
                        <a:tabLst>
                          <a:tab pos="2743200" algn="ctr"/>
                          <a:tab pos="5486400" algn="r"/>
                          <a:tab pos="457200" algn="l"/>
                        </a:tabLst>
                      </a:pPr>
                      <a:r>
                        <a:rPr lang="en-US" sz="1600" dirty="0">
                          <a:effectLst/>
                        </a:rPr>
                        <a:t>Track which workgroup member organizations are promoting which programs and how</a:t>
                      </a:r>
                      <a:endParaRPr lang="en-US" sz="1600" dirty="0">
                        <a:effectLst/>
                        <a:latin typeface="Times New Roman" panose="02020603050405020304" pitchFamily="18" charset="0"/>
                        <a:ea typeface="Times New Roman" panose="02020603050405020304" pitchFamily="18" charset="0"/>
                      </a:endParaRPr>
                    </a:p>
                  </a:txBody>
                  <a:tcPr marL="62735" marR="62735" marT="0" marB="0"/>
                </a:tc>
                <a:tc>
                  <a:txBody>
                    <a:bodyPr/>
                    <a:lstStyle/>
                    <a:p>
                      <a:pPr marL="0" marR="0" indent="0">
                        <a:spcBef>
                          <a:spcPts val="0"/>
                        </a:spcBef>
                        <a:spcAft>
                          <a:spcPts val="0"/>
                        </a:spcAft>
                        <a:tabLst>
                          <a:tab pos="-1371600" algn="ctr"/>
                          <a:tab pos="457200" algn="l"/>
                          <a:tab pos="457200" algn="l"/>
                        </a:tabLst>
                      </a:pPr>
                      <a:r>
                        <a:rPr lang="en-US" sz="1600" dirty="0">
                          <a:effectLst/>
                        </a:rPr>
                        <a:t>Group/Danielle (WSU-CEI)-will be noted during our conference calls</a:t>
                      </a:r>
                      <a:endParaRPr lang="en-US" sz="1600" dirty="0">
                        <a:effectLst/>
                        <a:latin typeface="Times New Roman" panose="02020603050405020304" pitchFamily="18" charset="0"/>
                        <a:ea typeface="Times New Roman" panose="02020603050405020304" pitchFamily="18" charset="0"/>
                      </a:endParaRPr>
                    </a:p>
                  </a:txBody>
                  <a:tcPr marL="62735" marR="62735" marT="0" marB="0"/>
                </a:tc>
                <a:tc>
                  <a:txBody>
                    <a:bodyPr/>
                    <a:lstStyle/>
                    <a:p>
                      <a:pPr marL="0" marR="0" indent="0">
                        <a:spcBef>
                          <a:spcPts val="0"/>
                        </a:spcBef>
                        <a:spcAft>
                          <a:spcPts val="0"/>
                        </a:spcAft>
                        <a:tabLst>
                          <a:tab pos="-1371600" algn="ctr"/>
                          <a:tab pos="457200" algn="l"/>
                          <a:tab pos="457200" algn="l"/>
                        </a:tabLst>
                      </a:pPr>
                      <a:r>
                        <a:rPr lang="en-US" sz="1600" dirty="0">
                          <a:effectLst/>
                        </a:rPr>
                        <a:t>Ongoing</a:t>
                      </a:r>
                      <a:endParaRPr lang="en-US" sz="1600" dirty="0">
                        <a:effectLst/>
                        <a:latin typeface="Times New Roman" panose="02020603050405020304" pitchFamily="18" charset="0"/>
                        <a:ea typeface="Times New Roman" panose="02020603050405020304" pitchFamily="18" charset="0"/>
                      </a:endParaRPr>
                    </a:p>
                  </a:txBody>
                  <a:tcPr marL="62735" marR="62735" marT="0" marB="0"/>
                </a:tc>
                <a:tc>
                  <a:txBody>
                    <a:bodyPr/>
                    <a:lstStyle/>
                    <a:p>
                      <a:pPr marL="0" marR="45720">
                        <a:spcBef>
                          <a:spcPts val="0"/>
                        </a:spcBef>
                        <a:spcAft>
                          <a:spcPts val="0"/>
                        </a:spcAft>
                      </a:pPr>
                      <a:r>
                        <a:rPr lang="en-US" sz="1600" dirty="0">
                          <a:effectLst/>
                        </a:rPr>
                        <a:t>Action Plan Notetaker</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2735" marR="62735" marT="0" marB="0"/>
                </a:tc>
                <a:tc>
                  <a:txBody>
                    <a:bodyPr/>
                    <a:lstStyle/>
                    <a:p>
                      <a:pPr marL="0" marR="45720">
                        <a:spcBef>
                          <a:spcPts val="0"/>
                        </a:spcBef>
                        <a:spcAft>
                          <a:spcPts val="0"/>
                        </a:spcAft>
                      </a:pPr>
                      <a:r>
                        <a:rPr lang="en-US" sz="1600" dirty="0">
                          <a:effectLst/>
                        </a:rPr>
                        <a:t># of workgroup member organizations that promoted a program not coordinated by them</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2735" marR="62735" marT="0" marB="0"/>
                </a:tc>
                <a:tc>
                  <a:txBody>
                    <a:bodyPr/>
                    <a:lstStyle/>
                    <a:p>
                      <a:pPr marL="0" marR="45720">
                        <a:spcBef>
                          <a:spcPts val="0"/>
                        </a:spcBef>
                        <a:spcAft>
                          <a:spcPts val="0"/>
                        </a:spcAft>
                      </a:pPr>
                      <a:r>
                        <a:rPr lang="en-US" sz="1600" dirty="0">
                          <a:effectLst/>
                        </a:rPr>
                        <a:t>3</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2735" marR="62735" marT="0" marB="0"/>
                </a:tc>
                <a:extLst>
                  <a:ext uri="{0D108BD9-81ED-4DB2-BD59-A6C34878D82A}">
                    <a16:rowId xmlns:a16="http://schemas.microsoft.com/office/drawing/2014/main" val="2261030417"/>
                  </a:ext>
                </a:extLst>
              </a:tr>
              <a:tr h="1392449">
                <a:tc>
                  <a:txBody>
                    <a:bodyPr/>
                    <a:lstStyle/>
                    <a:p>
                      <a:pPr marL="0" marR="0">
                        <a:spcBef>
                          <a:spcPts val="0"/>
                        </a:spcBef>
                        <a:spcAft>
                          <a:spcPts val="0"/>
                        </a:spcAft>
                        <a:tabLst>
                          <a:tab pos="-1371600" algn="ctr"/>
                        </a:tabLst>
                      </a:pPr>
                      <a:r>
                        <a:rPr lang="en-US" sz="1600" dirty="0">
                          <a:effectLst/>
                        </a:rPr>
                        <a:t>Track participation in programs the group has selected to promote</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2735" marR="62735" marT="0" marB="0"/>
                </a:tc>
                <a:tc>
                  <a:txBody>
                    <a:bodyPr/>
                    <a:lstStyle/>
                    <a:p>
                      <a:pPr marL="0" marR="0" indent="0">
                        <a:spcBef>
                          <a:spcPts val="0"/>
                        </a:spcBef>
                        <a:spcAft>
                          <a:spcPts val="0"/>
                        </a:spcAft>
                        <a:tabLst>
                          <a:tab pos="-1371600" algn="ctr"/>
                          <a:tab pos="-11430" algn="l"/>
                          <a:tab pos="457200" algn="l"/>
                        </a:tabLst>
                      </a:pPr>
                      <a:r>
                        <a:rPr lang="en-US" sz="1600" dirty="0">
                          <a:effectLst/>
                        </a:rPr>
                        <a:t>Holly for some programs, group members for other programs</a:t>
                      </a:r>
                      <a:endParaRPr lang="en-US" sz="1600" dirty="0">
                        <a:effectLst/>
                        <a:latin typeface="Times New Roman" panose="02020603050405020304" pitchFamily="18" charset="0"/>
                        <a:ea typeface="Times New Roman" panose="02020603050405020304" pitchFamily="18" charset="0"/>
                      </a:endParaRPr>
                    </a:p>
                  </a:txBody>
                  <a:tcPr marL="62735" marR="62735" marT="0" marB="0"/>
                </a:tc>
                <a:tc>
                  <a:txBody>
                    <a:bodyPr/>
                    <a:lstStyle/>
                    <a:p>
                      <a:pPr marL="0" marR="0" indent="0">
                        <a:spcBef>
                          <a:spcPts val="0"/>
                        </a:spcBef>
                        <a:spcAft>
                          <a:spcPts val="0"/>
                        </a:spcAft>
                        <a:tabLst>
                          <a:tab pos="-1371600" algn="ctr"/>
                          <a:tab pos="-11430" algn="l"/>
                          <a:tab pos="457200" algn="l"/>
                        </a:tabLst>
                      </a:pPr>
                      <a:r>
                        <a:rPr lang="en-US" sz="1600" dirty="0">
                          <a:effectLst/>
                        </a:rPr>
                        <a:t>2x per year-January and July</a:t>
                      </a:r>
                      <a:endParaRPr lang="en-US" sz="1600" dirty="0">
                        <a:effectLst/>
                        <a:latin typeface="Times New Roman" panose="02020603050405020304" pitchFamily="18" charset="0"/>
                        <a:ea typeface="Times New Roman" panose="02020603050405020304" pitchFamily="18" charset="0"/>
                      </a:endParaRPr>
                    </a:p>
                  </a:txBody>
                  <a:tcPr marL="62735" marR="62735" marT="0" marB="0"/>
                </a:tc>
                <a:tc>
                  <a:txBody>
                    <a:bodyPr/>
                    <a:lstStyle/>
                    <a:p>
                      <a:pPr marL="0" marR="45720">
                        <a:spcBef>
                          <a:spcPts val="0"/>
                        </a:spcBef>
                        <a:spcAft>
                          <a:spcPts val="0"/>
                        </a:spcAft>
                      </a:pPr>
                      <a:r>
                        <a:rPr lang="en-US" sz="1600" dirty="0">
                          <a:effectLst/>
                        </a:rPr>
                        <a:t>Program contacts for compiling and sharing the participation reach</a:t>
                      </a:r>
                    </a:p>
                    <a:p>
                      <a:pPr marL="0" marR="342900">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2735" marR="62735" marT="0" marB="0"/>
                </a:tc>
                <a:tc>
                  <a:txBody>
                    <a:bodyPr/>
                    <a:lstStyle/>
                    <a:p>
                      <a:pPr marL="0" marR="45720">
                        <a:spcBef>
                          <a:spcPts val="0"/>
                        </a:spcBef>
                        <a:spcAft>
                          <a:spcPts val="0"/>
                        </a:spcAft>
                      </a:pPr>
                      <a:r>
                        <a:rPr lang="en-US" sz="1600" dirty="0">
                          <a:effectLst/>
                        </a:rPr>
                        <a:t># of Cancer Connections participants</a:t>
                      </a:r>
                    </a:p>
                    <a:p>
                      <a:pPr marL="0" marR="45720">
                        <a:spcBef>
                          <a:spcPts val="0"/>
                        </a:spcBef>
                        <a:spcAft>
                          <a:spcPts val="0"/>
                        </a:spcAft>
                      </a:pPr>
                      <a:r>
                        <a:rPr lang="en-US" sz="1600" dirty="0">
                          <a:effectLst/>
                        </a:rPr>
                        <a:t># of Prostate Network support group participants</a:t>
                      </a:r>
                    </a:p>
                    <a:p>
                      <a:pPr marL="0" marR="45720">
                        <a:spcBef>
                          <a:spcPts val="0"/>
                        </a:spcBef>
                        <a:spcAft>
                          <a:spcPts val="0"/>
                        </a:spcAft>
                      </a:pPr>
                      <a:r>
                        <a:rPr lang="en-US" sz="1600" dirty="0">
                          <a:effectLst/>
                        </a:rPr>
                        <a:t># of LIVESTRONG at the YMCA participants</a:t>
                      </a:r>
                    </a:p>
                    <a:p>
                      <a:pPr marL="0" marR="45720">
                        <a:spcBef>
                          <a:spcPts val="0"/>
                        </a:spcBef>
                        <a:spcAft>
                          <a:spcPts val="0"/>
                        </a:spcAft>
                      </a:pPr>
                      <a:r>
                        <a:rPr lang="en-US" sz="1600" dirty="0">
                          <a:effectLst/>
                        </a:rPr>
                        <a:t># of Pink Platoon participants</a:t>
                      </a:r>
                    </a:p>
                    <a:p>
                      <a:pPr marL="0" marR="45720">
                        <a:spcBef>
                          <a:spcPts val="0"/>
                        </a:spcBef>
                        <a:spcAft>
                          <a:spcPts val="0"/>
                        </a:spcAft>
                      </a:pPr>
                      <a:r>
                        <a:rPr lang="en-US" sz="1600" dirty="0">
                          <a:effectLst/>
                        </a:rPr>
                        <a:t># of Black for Pink participants</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2735" marR="62735" marT="0" marB="0"/>
                </a:tc>
                <a:tc>
                  <a:txBody>
                    <a:bodyPr/>
                    <a:lstStyle/>
                    <a:p>
                      <a:pPr marL="0" marR="45720">
                        <a:spcBef>
                          <a:spcPts val="0"/>
                        </a:spcBef>
                        <a:spcAft>
                          <a:spcPts val="0"/>
                        </a:spcAft>
                      </a:pPr>
                      <a:r>
                        <a:rPr lang="en-US" sz="1600" dirty="0">
                          <a:effectLst/>
                        </a:rPr>
                        <a:t>125</a:t>
                      </a:r>
                    </a:p>
                    <a:p>
                      <a:pPr marL="0" marR="45720">
                        <a:spcBef>
                          <a:spcPts val="0"/>
                        </a:spcBef>
                        <a:spcAft>
                          <a:spcPts val="0"/>
                        </a:spcAft>
                      </a:pPr>
                      <a:r>
                        <a:rPr lang="en-US" sz="1600" dirty="0">
                          <a:effectLst/>
                        </a:rPr>
                        <a:t> </a:t>
                      </a:r>
                    </a:p>
                    <a:p>
                      <a:pPr marL="0" marR="45720">
                        <a:spcBef>
                          <a:spcPts val="0"/>
                        </a:spcBef>
                        <a:spcAft>
                          <a:spcPts val="0"/>
                        </a:spcAft>
                      </a:pPr>
                      <a:r>
                        <a:rPr lang="en-US" sz="1600" dirty="0">
                          <a:effectLst/>
                        </a:rPr>
                        <a:t>125</a:t>
                      </a:r>
                    </a:p>
                    <a:p>
                      <a:pPr marL="0" marR="45720">
                        <a:spcBef>
                          <a:spcPts val="0"/>
                        </a:spcBef>
                        <a:spcAft>
                          <a:spcPts val="0"/>
                        </a:spcAft>
                      </a:pPr>
                      <a:r>
                        <a:rPr lang="en-US" sz="1600" dirty="0">
                          <a:effectLst/>
                        </a:rPr>
                        <a:t> </a:t>
                      </a:r>
                    </a:p>
                    <a:p>
                      <a:pPr marL="0" marR="45720">
                        <a:spcBef>
                          <a:spcPts val="0"/>
                        </a:spcBef>
                        <a:spcAft>
                          <a:spcPts val="0"/>
                        </a:spcAft>
                      </a:pPr>
                      <a:r>
                        <a:rPr lang="en-US" sz="1600" dirty="0">
                          <a:effectLst/>
                        </a:rPr>
                        <a:t> 125</a:t>
                      </a:r>
                    </a:p>
                    <a:p>
                      <a:pPr marL="0" marR="45720">
                        <a:spcBef>
                          <a:spcPts val="0"/>
                        </a:spcBef>
                        <a:spcAft>
                          <a:spcPts val="0"/>
                        </a:spcAft>
                      </a:pPr>
                      <a:r>
                        <a:rPr lang="en-US" sz="1600" dirty="0">
                          <a:effectLst/>
                        </a:rPr>
                        <a:t> </a:t>
                      </a:r>
                    </a:p>
                    <a:p>
                      <a:pPr marL="0" marR="45720">
                        <a:spcBef>
                          <a:spcPts val="0"/>
                        </a:spcBef>
                        <a:spcAft>
                          <a:spcPts val="0"/>
                        </a:spcAft>
                      </a:pPr>
                      <a:r>
                        <a:rPr lang="en-US" sz="1600" dirty="0">
                          <a:effectLst/>
                        </a:rPr>
                        <a:t> 125</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2735" marR="62735" marT="0" marB="0"/>
                </a:tc>
                <a:extLst>
                  <a:ext uri="{0D108BD9-81ED-4DB2-BD59-A6C34878D82A}">
                    <a16:rowId xmlns:a16="http://schemas.microsoft.com/office/drawing/2014/main" val="4252683553"/>
                  </a:ext>
                </a:extLst>
              </a:tr>
            </a:tbl>
          </a:graphicData>
        </a:graphic>
      </p:graphicFrame>
    </p:spTree>
    <p:extLst>
      <p:ext uri="{BB962C8B-B14F-4D97-AF65-F5344CB8AC3E}">
        <p14:creationId xmlns:p14="http://schemas.microsoft.com/office/powerpoint/2010/main" val="9315775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9C322B-C52A-49F4-B939-883D6C8B3BEC}"/>
              </a:ext>
            </a:extLst>
          </p:cNvPr>
          <p:cNvSpPr>
            <a:spLocks noGrp="1"/>
          </p:cNvSpPr>
          <p:nvPr>
            <p:ph type="body" sz="quarter" idx="10"/>
          </p:nvPr>
        </p:nvSpPr>
        <p:spPr/>
        <p:txBody>
          <a:bodyPr>
            <a:normAutofit fontScale="92500" lnSpcReduction="20000"/>
          </a:bodyPr>
          <a:lstStyle/>
          <a:p>
            <a:pPr marL="0" indent="0">
              <a:buNone/>
            </a:pPr>
            <a:r>
              <a:rPr lang="en-US" b="1" dirty="0"/>
              <a:t>PRIORITY OBJECTIVE CHOSEN TO WORK ON:  </a:t>
            </a:r>
            <a:endParaRPr lang="en-US" dirty="0"/>
          </a:p>
          <a:p>
            <a:pPr marL="0" indent="0">
              <a:buNone/>
            </a:pPr>
            <a:r>
              <a:rPr lang="en-US" dirty="0"/>
              <a:t>Objective 10A: Prevention: Tobacco: Adults – Reduce the percentage of adults who use cigarettes, e-cigarettes and any tobacco products.</a:t>
            </a:r>
          </a:p>
          <a:p>
            <a:pPr marL="0" indent="0">
              <a:buNone/>
            </a:pPr>
            <a:r>
              <a:rPr lang="en-US" dirty="0"/>
              <a:t>  </a:t>
            </a:r>
          </a:p>
          <a:p>
            <a:pPr marL="0" indent="0">
              <a:buNone/>
            </a:pPr>
            <a:r>
              <a:rPr lang="en-US" b="1" dirty="0"/>
              <a:t>EVIDENCE BASED STRATEGY CHOSEN TO WORK ON: </a:t>
            </a:r>
            <a:endParaRPr lang="en-US" dirty="0"/>
          </a:p>
          <a:p>
            <a:pPr marL="0" indent="0">
              <a:buNone/>
            </a:pPr>
            <a:r>
              <a:rPr lang="en-US" dirty="0"/>
              <a:t>Strategy 10A: 3 – Work with partners to place advertisements to encourage lung cancer screening and promote Kansas Tobacco Quitline at locations where tobacco is sold</a:t>
            </a:r>
          </a:p>
          <a:p>
            <a:endParaRPr lang="en-US" dirty="0"/>
          </a:p>
        </p:txBody>
      </p:sp>
      <p:sp>
        <p:nvSpPr>
          <p:cNvPr id="3" name="Text Placeholder 2">
            <a:extLst>
              <a:ext uri="{FF2B5EF4-FFF2-40B4-BE49-F238E27FC236}">
                <a16:creationId xmlns:a16="http://schemas.microsoft.com/office/drawing/2014/main" id="{54BB05C1-A83E-4A81-BC32-E2BE94ABBF41}"/>
              </a:ext>
            </a:extLst>
          </p:cNvPr>
          <p:cNvSpPr>
            <a:spLocks noGrp="1"/>
          </p:cNvSpPr>
          <p:nvPr>
            <p:ph type="body" sz="quarter" idx="11"/>
          </p:nvPr>
        </p:nvSpPr>
        <p:spPr/>
        <p:txBody>
          <a:bodyPr/>
          <a:lstStyle/>
          <a:p>
            <a:r>
              <a:rPr lang="en-US" dirty="0"/>
              <a:t> </a:t>
            </a:r>
          </a:p>
        </p:txBody>
      </p:sp>
      <p:sp>
        <p:nvSpPr>
          <p:cNvPr id="4" name="Title 3">
            <a:extLst>
              <a:ext uri="{FF2B5EF4-FFF2-40B4-BE49-F238E27FC236}">
                <a16:creationId xmlns:a16="http://schemas.microsoft.com/office/drawing/2014/main" id="{954E3E4E-66B1-432E-81AC-B5FEF6F8A011}"/>
              </a:ext>
            </a:extLst>
          </p:cNvPr>
          <p:cNvSpPr>
            <a:spLocks noGrp="1"/>
          </p:cNvSpPr>
          <p:nvPr>
            <p:ph type="title"/>
          </p:nvPr>
        </p:nvSpPr>
        <p:spPr/>
        <p:txBody>
          <a:bodyPr/>
          <a:lstStyle/>
          <a:p>
            <a:r>
              <a:rPr lang="en-US" b="1" dirty="0"/>
              <a:t>Action Plan – EDW NE Workgroup</a:t>
            </a:r>
          </a:p>
        </p:txBody>
      </p:sp>
      <p:sp>
        <p:nvSpPr>
          <p:cNvPr id="5" name="Text Placeholder 4">
            <a:extLst>
              <a:ext uri="{FF2B5EF4-FFF2-40B4-BE49-F238E27FC236}">
                <a16:creationId xmlns:a16="http://schemas.microsoft.com/office/drawing/2014/main" id="{A5E46E9F-0ED3-43A8-A404-A11FFDEC0091}"/>
              </a:ext>
            </a:extLst>
          </p:cNvPr>
          <p:cNvSpPr>
            <a:spLocks noGrp="1"/>
          </p:cNvSpPr>
          <p:nvPr>
            <p:ph type="body" sz="quarter" idx="12"/>
          </p:nvPr>
        </p:nvSpPr>
        <p:spPr/>
        <p:txBody>
          <a:bodyPr/>
          <a:lstStyle/>
          <a:p>
            <a:r>
              <a:rPr lang="en-US" dirty="0"/>
              <a:t> </a:t>
            </a:r>
          </a:p>
        </p:txBody>
      </p:sp>
    </p:spTree>
    <p:extLst>
      <p:ext uri="{BB962C8B-B14F-4D97-AF65-F5344CB8AC3E}">
        <p14:creationId xmlns:p14="http://schemas.microsoft.com/office/powerpoint/2010/main" val="15245885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34331-B6AC-4D39-96A9-DBEB2CF5A021}"/>
              </a:ext>
            </a:extLst>
          </p:cNvPr>
          <p:cNvSpPr>
            <a:spLocks noGrp="1"/>
          </p:cNvSpPr>
          <p:nvPr>
            <p:ph type="body" sz="quarter" idx="10"/>
          </p:nvPr>
        </p:nvSpPr>
        <p:spPr/>
        <p:txBody>
          <a:bodyPr/>
          <a:lstStyle/>
          <a:p>
            <a:pPr marL="0" indent="0">
              <a:buNone/>
            </a:pPr>
            <a:r>
              <a:rPr lang="en-US" dirty="0"/>
              <a:t> </a:t>
            </a:r>
          </a:p>
        </p:txBody>
      </p:sp>
      <p:sp>
        <p:nvSpPr>
          <p:cNvPr id="3" name="Text Placeholder 2">
            <a:extLst>
              <a:ext uri="{FF2B5EF4-FFF2-40B4-BE49-F238E27FC236}">
                <a16:creationId xmlns:a16="http://schemas.microsoft.com/office/drawing/2014/main" id="{25F1D6DF-AA8A-49F9-B10A-E5ADF797B06F}"/>
              </a:ext>
            </a:extLst>
          </p:cNvPr>
          <p:cNvSpPr>
            <a:spLocks noGrp="1"/>
          </p:cNvSpPr>
          <p:nvPr>
            <p:ph type="body" sz="quarter" idx="11"/>
          </p:nvPr>
        </p:nvSpPr>
        <p:spPr/>
        <p:txBody>
          <a:bodyPr/>
          <a:lstStyle/>
          <a:p>
            <a:r>
              <a:rPr lang="en-US" dirty="0"/>
              <a:t> </a:t>
            </a:r>
          </a:p>
        </p:txBody>
      </p:sp>
      <p:sp>
        <p:nvSpPr>
          <p:cNvPr id="4" name="Title 3">
            <a:extLst>
              <a:ext uri="{FF2B5EF4-FFF2-40B4-BE49-F238E27FC236}">
                <a16:creationId xmlns:a16="http://schemas.microsoft.com/office/drawing/2014/main" id="{8B98B42F-6DD2-41B2-B6A3-A5C0BC2DC70A}"/>
              </a:ext>
            </a:extLst>
          </p:cNvPr>
          <p:cNvSpPr>
            <a:spLocks noGrp="1"/>
          </p:cNvSpPr>
          <p:nvPr>
            <p:ph type="title"/>
          </p:nvPr>
        </p:nvSpPr>
        <p:spPr>
          <a:xfrm>
            <a:off x="1262546" y="210897"/>
            <a:ext cx="10940336" cy="548640"/>
          </a:xfrm>
        </p:spPr>
        <p:txBody>
          <a:bodyPr/>
          <a:lstStyle/>
          <a:p>
            <a:r>
              <a:rPr lang="en-US" b="1" dirty="0"/>
              <a:t>Action Plan – EDW NE Workgroup (Continued)</a:t>
            </a:r>
          </a:p>
        </p:txBody>
      </p:sp>
      <p:sp>
        <p:nvSpPr>
          <p:cNvPr id="5" name="Text Placeholder 4">
            <a:extLst>
              <a:ext uri="{FF2B5EF4-FFF2-40B4-BE49-F238E27FC236}">
                <a16:creationId xmlns:a16="http://schemas.microsoft.com/office/drawing/2014/main" id="{9C9013A1-FD8F-4D77-9C6E-DFA598AF9260}"/>
              </a:ext>
            </a:extLst>
          </p:cNvPr>
          <p:cNvSpPr>
            <a:spLocks noGrp="1"/>
          </p:cNvSpPr>
          <p:nvPr>
            <p:ph type="body" sz="quarter" idx="12"/>
          </p:nvPr>
        </p:nvSpPr>
        <p:spPr/>
        <p:txBody>
          <a:bodyPr/>
          <a:lstStyle/>
          <a:p>
            <a:endParaRPr lang="en-US" dirty="0"/>
          </a:p>
        </p:txBody>
      </p:sp>
      <p:graphicFrame>
        <p:nvGraphicFramePr>
          <p:cNvPr id="6" name="Content Placeholder 3">
            <a:extLst>
              <a:ext uri="{FF2B5EF4-FFF2-40B4-BE49-F238E27FC236}">
                <a16:creationId xmlns:a16="http://schemas.microsoft.com/office/drawing/2014/main" id="{4C8FCEE4-C806-4BED-A2CA-B42C8A39ACDD}"/>
              </a:ext>
            </a:extLst>
          </p:cNvPr>
          <p:cNvGraphicFramePr>
            <a:graphicFrameLocks/>
          </p:cNvGraphicFramePr>
          <p:nvPr>
            <p:extLst>
              <p:ext uri="{D42A27DB-BD31-4B8C-83A1-F6EECF244321}">
                <p14:modId xmlns:p14="http://schemas.microsoft.com/office/powerpoint/2010/main" val="3760630819"/>
              </p:ext>
            </p:extLst>
          </p:nvPr>
        </p:nvGraphicFramePr>
        <p:xfrm>
          <a:off x="328476" y="1123624"/>
          <a:ext cx="11462659" cy="5364480"/>
        </p:xfrm>
        <a:graphic>
          <a:graphicData uri="http://schemas.openxmlformats.org/drawingml/2006/table">
            <a:tbl>
              <a:tblPr>
                <a:tableStyleId>{5C22544A-7EE6-4342-B048-85BDC9FD1C3A}</a:tableStyleId>
              </a:tblPr>
              <a:tblGrid>
                <a:gridCol w="3483427">
                  <a:extLst>
                    <a:ext uri="{9D8B030D-6E8A-4147-A177-3AD203B41FA5}">
                      <a16:colId xmlns:a16="http://schemas.microsoft.com/office/drawing/2014/main" val="3050577887"/>
                    </a:ext>
                  </a:extLst>
                </a:gridCol>
                <a:gridCol w="1426029">
                  <a:extLst>
                    <a:ext uri="{9D8B030D-6E8A-4147-A177-3AD203B41FA5}">
                      <a16:colId xmlns:a16="http://schemas.microsoft.com/office/drawing/2014/main" val="261782888"/>
                    </a:ext>
                  </a:extLst>
                </a:gridCol>
                <a:gridCol w="1055914">
                  <a:extLst>
                    <a:ext uri="{9D8B030D-6E8A-4147-A177-3AD203B41FA5}">
                      <a16:colId xmlns:a16="http://schemas.microsoft.com/office/drawing/2014/main" val="3222347847"/>
                    </a:ext>
                  </a:extLst>
                </a:gridCol>
                <a:gridCol w="1567543">
                  <a:extLst>
                    <a:ext uri="{9D8B030D-6E8A-4147-A177-3AD203B41FA5}">
                      <a16:colId xmlns:a16="http://schemas.microsoft.com/office/drawing/2014/main" val="1683560863"/>
                    </a:ext>
                  </a:extLst>
                </a:gridCol>
                <a:gridCol w="2917374">
                  <a:extLst>
                    <a:ext uri="{9D8B030D-6E8A-4147-A177-3AD203B41FA5}">
                      <a16:colId xmlns:a16="http://schemas.microsoft.com/office/drawing/2014/main" val="2242286623"/>
                    </a:ext>
                  </a:extLst>
                </a:gridCol>
                <a:gridCol w="1012372">
                  <a:extLst>
                    <a:ext uri="{9D8B030D-6E8A-4147-A177-3AD203B41FA5}">
                      <a16:colId xmlns:a16="http://schemas.microsoft.com/office/drawing/2014/main" val="269555805"/>
                    </a:ext>
                  </a:extLst>
                </a:gridCol>
              </a:tblGrid>
              <a:tr h="458538">
                <a:tc>
                  <a:txBody>
                    <a:bodyPr/>
                    <a:lstStyle/>
                    <a:p>
                      <a:pPr marL="0" marR="342900" algn="ctr">
                        <a:spcBef>
                          <a:spcPts val="0"/>
                        </a:spcBef>
                        <a:spcAft>
                          <a:spcPts val="0"/>
                        </a:spcAft>
                      </a:pPr>
                      <a:r>
                        <a:rPr lang="en-US" sz="1600" b="1" dirty="0">
                          <a:effectLst/>
                        </a:rPr>
                        <a:t>Description of each major task needed to implement the strategy</a:t>
                      </a:r>
                      <a:endParaRPr lang="en-US" sz="1600" b="1"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nchor="ctr"/>
                </a:tc>
                <a:tc>
                  <a:txBody>
                    <a:bodyPr/>
                    <a:lstStyle/>
                    <a:p>
                      <a:pPr marL="0" marR="45720" algn="ctr">
                        <a:spcBef>
                          <a:spcPts val="0"/>
                        </a:spcBef>
                        <a:spcAft>
                          <a:spcPts val="0"/>
                        </a:spcAft>
                      </a:pPr>
                      <a:r>
                        <a:rPr lang="en-US" sz="1600" b="1" dirty="0">
                          <a:effectLst/>
                        </a:rPr>
                        <a:t>Group member (s) that will lead the task</a:t>
                      </a:r>
                      <a:endParaRPr lang="en-US" sz="1600" b="1"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nchor="ctr"/>
                </a:tc>
                <a:tc>
                  <a:txBody>
                    <a:bodyPr/>
                    <a:lstStyle/>
                    <a:p>
                      <a:pPr marL="0" marR="0" algn="ctr">
                        <a:spcBef>
                          <a:spcPts val="0"/>
                        </a:spcBef>
                        <a:spcAft>
                          <a:spcPts val="0"/>
                        </a:spcAft>
                      </a:pPr>
                      <a:r>
                        <a:rPr lang="en-US" sz="1600" b="1" dirty="0">
                          <a:effectLst/>
                        </a:rPr>
                        <a:t>Timeline</a:t>
                      </a:r>
                      <a:endParaRPr lang="en-US" sz="1600" b="1"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nchor="ctr"/>
                </a:tc>
                <a:tc>
                  <a:txBody>
                    <a:bodyPr/>
                    <a:lstStyle/>
                    <a:p>
                      <a:pPr marL="0" marR="0" algn="ctr">
                        <a:spcBef>
                          <a:spcPts val="0"/>
                        </a:spcBef>
                        <a:spcAft>
                          <a:spcPts val="0"/>
                        </a:spcAft>
                      </a:pPr>
                      <a:r>
                        <a:rPr lang="en-US" sz="1600" b="1" dirty="0">
                          <a:effectLst/>
                        </a:rPr>
                        <a:t>Information or resources needed </a:t>
                      </a:r>
                      <a:endParaRPr lang="en-US" sz="1600" b="1"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nchor="ctr"/>
                </a:tc>
                <a:tc>
                  <a:txBody>
                    <a:bodyPr/>
                    <a:lstStyle/>
                    <a:p>
                      <a:pPr marL="0" marR="0" algn="ctr">
                        <a:spcBef>
                          <a:spcPts val="0"/>
                        </a:spcBef>
                        <a:spcAft>
                          <a:spcPts val="0"/>
                        </a:spcAft>
                      </a:pPr>
                      <a:r>
                        <a:rPr lang="en-US" sz="1600" b="1" dirty="0">
                          <a:effectLst/>
                        </a:rPr>
                        <a:t>Evaluation Measure</a:t>
                      </a:r>
                      <a:endParaRPr lang="en-US" sz="1600" b="1"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tc>
                <a:tc>
                  <a:txBody>
                    <a:bodyPr/>
                    <a:lstStyle/>
                    <a:p>
                      <a:pPr marL="0" marR="0" algn="ctr">
                        <a:spcBef>
                          <a:spcPts val="0"/>
                        </a:spcBef>
                        <a:spcAft>
                          <a:spcPts val="0"/>
                        </a:spcAft>
                      </a:pPr>
                      <a:r>
                        <a:rPr lang="en-US" sz="1600" b="1" dirty="0">
                          <a:effectLst/>
                        </a:rPr>
                        <a:t>Progress Log</a:t>
                      </a:r>
                    </a:p>
                  </a:txBody>
                  <a:tcPr marL="57317" marR="57317" marT="0" marB="0" anchor="ctr"/>
                </a:tc>
                <a:extLst>
                  <a:ext uri="{0D108BD9-81ED-4DB2-BD59-A6C34878D82A}">
                    <a16:rowId xmlns:a16="http://schemas.microsoft.com/office/drawing/2014/main" val="102259315"/>
                  </a:ext>
                </a:extLst>
              </a:tr>
              <a:tr h="1182573">
                <a:tc>
                  <a:txBody>
                    <a:bodyPr/>
                    <a:lstStyle/>
                    <a:p>
                      <a:pPr marL="0" marR="0">
                        <a:spcBef>
                          <a:spcPts val="0"/>
                        </a:spcBef>
                        <a:spcAft>
                          <a:spcPts val="0"/>
                        </a:spcAft>
                        <a:tabLst>
                          <a:tab pos="2743200" algn="ctr"/>
                          <a:tab pos="5486400" algn="r"/>
                          <a:tab pos="457200" algn="l"/>
                        </a:tabLst>
                      </a:pPr>
                      <a:r>
                        <a:rPr lang="en-US" sz="1600" dirty="0">
                          <a:effectLst/>
                        </a:rPr>
                        <a:t>Host ‘Shine A Light on Lung Cancer’ event in November with speaker/vendors that promote lung cancer screening, KS Quitline, Radon, smoking cessation, lung health, etc.</a:t>
                      </a:r>
                      <a:endParaRPr lang="en-US" sz="1600" dirty="0">
                        <a:effectLst/>
                        <a:latin typeface="Times New Roman" panose="02020603050405020304" pitchFamily="18" charset="0"/>
                        <a:ea typeface="Times New Roman" panose="02020603050405020304" pitchFamily="18" charset="0"/>
                      </a:endParaRPr>
                    </a:p>
                  </a:txBody>
                  <a:tcPr marL="57317" marR="57317" marT="0" marB="0"/>
                </a:tc>
                <a:tc>
                  <a:txBody>
                    <a:bodyPr/>
                    <a:lstStyle/>
                    <a:p>
                      <a:pPr marL="0" marR="0" indent="0">
                        <a:spcBef>
                          <a:spcPts val="0"/>
                        </a:spcBef>
                        <a:spcAft>
                          <a:spcPts val="0"/>
                        </a:spcAft>
                        <a:tabLst>
                          <a:tab pos="-1371600" algn="ctr"/>
                          <a:tab pos="457200" algn="l"/>
                          <a:tab pos="457200" algn="l"/>
                        </a:tabLst>
                      </a:pPr>
                      <a:r>
                        <a:rPr lang="en-US" sz="1600" dirty="0">
                          <a:effectLst/>
                        </a:rPr>
                        <a:t>Daniel Craig will be main point person</a:t>
                      </a:r>
                      <a:endParaRPr lang="en-US" sz="1600" dirty="0">
                        <a:effectLst/>
                        <a:latin typeface="Times New Roman" panose="02020603050405020304" pitchFamily="18" charset="0"/>
                        <a:ea typeface="Times New Roman" panose="02020603050405020304" pitchFamily="18" charset="0"/>
                      </a:endParaRPr>
                    </a:p>
                  </a:txBody>
                  <a:tcPr marL="57317" marR="57317" marT="0" marB="0"/>
                </a:tc>
                <a:tc>
                  <a:txBody>
                    <a:bodyPr/>
                    <a:lstStyle/>
                    <a:p>
                      <a:pPr marL="0" marR="0" indent="0">
                        <a:spcBef>
                          <a:spcPts val="0"/>
                        </a:spcBef>
                        <a:spcAft>
                          <a:spcPts val="0"/>
                        </a:spcAft>
                        <a:tabLst>
                          <a:tab pos="-1371600" algn="ctr"/>
                          <a:tab pos="457200" algn="l"/>
                          <a:tab pos="457200" algn="l"/>
                        </a:tabLst>
                      </a:pPr>
                      <a:r>
                        <a:rPr lang="en-US" sz="1600" dirty="0">
                          <a:effectLst/>
                        </a:rPr>
                        <a:t>November event </a:t>
                      </a:r>
                      <a:endParaRPr lang="en-US" sz="1600" dirty="0">
                        <a:effectLst/>
                        <a:latin typeface="Times New Roman" panose="02020603050405020304" pitchFamily="18" charset="0"/>
                        <a:ea typeface="Times New Roman" panose="02020603050405020304" pitchFamily="18" charset="0"/>
                      </a:endParaRPr>
                    </a:p>
                  </a:txBody>
                  <a:tcPr marL="57317" marR="57317" marT="0" marB="0"/>
                </a:tc>
                <a:tc>
                  <a:txBody>
                    <a:bodyPr/>
                    <a:lstStyle/>
                    <a:p>
                      <a:pPr marL="0" marR="45720">
                        <a:spcBef>
                          <a:spcPts val="0"/>
                        </a:spcBef>
                        <a:spcAft>
                          <a:spcPts val="0"/>
                        </a:spcAft>
                      </a:pPr>
                      <a:r>
                        <a:rPr lang="en-US" sz="1600" dirty="0">
                          <a:effectLst/>
                        </a:rPr>
                        <a:t>Previous vendor list to invite back</a:t>
                      </a:r>
                    </a:p>
                    <a:p>
                      <a:pPr marL="0" marR="45720">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tc>
                <a:tc>
                  <a:txBody>
                    <a:bodyPr/>
                    <a:lstStyle/>
                    <a:p>
                      <a:pPr marL="0" marR="45720">
                        <a:spcBef>
                          <a:spcPts val="0"/>
                        </a:spcBef>
                        <a:spcAft>
                          <a:spcPts val="0"/>
                        </a:spcAft>
                      </a:pPr>
                      <a:r>
                        <a:rPr lang="en-US" sz="1600" dirty="0">
                          <a:effectLst/>
                        </a:rPr>
                        <a:t># of speakers or vendors that promoted lung cancer screening, KS Quitline, Radon, smoking cessation, lung health, etc.</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tc>
                <a:tc>
                  <a:txBody>
                    <a:bodyPr/>
                    <a:lstStyle/>
                    <a:p>
                      <a:pPr marL="0" marR="45720">
                        <a:spcBef>
                          <a:spcPts val="0"/>
                        </a:spcBef>
                        <a:spcAft>
                          <a:spcPts val="0"/>
                        </a:spcAft>
                      </a:pPr>
                      <a:r>
                        <a:rPr lang="en-US" sz="1600" dirty="0">
                          <a:effectLst/>
                        </a:rPr>
                        <a:t>5</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tc>
                <a:extLst>
                  <a:ext uri="{0D108BD9-81ED-4DB2-BD59-A6C34878D82A}">
                    <a16:rowId xmlns:a16="http://schemas.microsoft.com/office/drawing/2014/main" val="271288010"/>
                  </a:ext>
                </a:extLst>
              </a:tr>
              <a:tr h="449516">
                <a:tc>
                  <a:txBody>
                    <a:bodyPr/>
                    <a:lstStyle/>
                    <a:p>
                      <a:pPr marL="0" marR="0">
                        <a:spcBef>
                          <a:spcPts val="0"/>
                        </a:spcBef>
                        <a:spcAft>
                          <a:spcPts val="0"/>
                        </a:spcAft>
                        <a:tabLst>
                          <a:tab pos="2743200" algn="ctr"/>
                          <a:tab pos="5486400" algn="r"/>
                          <a:tab pos="457200" algn="l"/>
                        </a:tabLst>
                      </a:pPr>
                      <a:r>
                        <a:rPr lang="en-US" sz="1600" dirty="0">
                          <a:effectLst/>
                        </a:rPr>
                        <a:t>Secure funding for sponsorship of ‘Shine A Light’ event for expenses.</a:t>
                      </a:r>
                      <a:endParaRPr lang="en-US" sz="1600" dirty="0">
                        <a:effectLst/>
                        <a:latin typeface="Times New Roman" panose="02020603050405020304" pitchFamily="18" charset="0"/>
                        <a:ea typeface="Times New Roman" panose="02020603050405020304" pitchFamily="18" charset="0"/>
                      </a:endParaRPr>
                    </a:p>
                  </a:txBody>
                  <a:tcPr marL="57317" marR="57317" marT="0" marB="0"/>
                </a:tc>
                <a:tc>
                  <a:txBody>
                    <a:bodyPr/>
                    <a:lstStyle/>
                    <a:p>
                      <a:pPr marL="0" marR="0" indent="0">
                        <a:spcBef>
                          <a:spcPts val="0"/>
                        </a:spcBef>
                        <a:spcAft>
                          <a:spcPts val="0"/>
                        </a:spcAft>
                        <a:tabLst>
                          <a:tab pos="-1371600" algn="ctr"/>
                          <a:tab pos="457200" algn="l"/>
                          <a:tab pos="457200" algn="l"/>
                        </a:tabLst>
                      </a:pPr>
                      <a:r>
                        <a:rPr lang="en-US" sz="1600" dirty="0">
                          <a:effectLst/>
                        </a:rPr>
                        <a:t>Morea Charvat</a:t>
                      </a:r>
                    </a:p>
                    <a:p>
                      <a:pPr marL="0" marR="0" indent="0">
                        <a:spcBef>
                          <a:spcPts val="0"/>
                        </a:spcBef>
                        <a:spcAft>
                          <a:spcPts val="0"/>
                        </a:spcAft>
                        <a:tabLst>
                          <a:tab pos="-1371600" algn="ctr"/>
                          <a:tab pos="457200" algn="l"/>
                          <a:tab pos="457200" algn="l"/>
                        </a:tabLst>
                      </a:pPr>
                      <a:r>
                        <a:rPr lang="en-US" sz="1600" dirty="0">
                          <a:effectLst/>
                        </a:rPr>
                        <a:t>Daniel Craig</a:t>
                      </a:r>
                      <a:endParaRPr lang="en-US" sz="1600" dirty="0">
                        <a:effectLst/>
                        <a:latin typeface="Times New Roman" panose="02020603050405020304" pitchFamily="18" charset="0"/>
                        <a:ea typeface="Times New Roman" panose="02020603050405020304" pitchFamily="18" charset="0"/>
                      </a:endParaRPr>
                    </a:p>
                  </a:txBody>
                  <a:tcPr marL="57317" marR="57317" marT="0" marB="0"/>
                </a:tc>
                <a:tc>
                  <a:txBody>
                    <a:bodyPr/>
                    <a:lstStyle/>
                    <a:p>
                      <a:pPr marL="0" marR="0" indent="0">
                        <a:spcBef>
                          <a:spcPts val="0"/>
                        </a:spcBef>
                        <a:spcAft>
                          <a:spcPts val="0"/>
                        </a:spcAft>
                        <a:tabLst>
                          <a:tab pos="-1371600" algn="ctr"/>
                          <a:tab pos="457200" algn="l"/>
                          <a:tab pos="457200" algn="l"/>
                        </a:tabLst>
                      </a:pPr>
                      <a:r>
                        <a:rPr lang="en-US" sz="1600" dirty="0">
                          <a:effectLst/>
                        </a:rPr>
                        <a:t>September</a:t>
                      </a:r>
                    </a:p>
                    <a:p>
                      <a:pPr marL="0" marR="0" indent="0">
                        <a:spcBef>
                          <a:spcPts val="0"/>
                        </a:spcBef>
                        <a:spcAft>
                          <a:spcPts val="0"/>
                        </a:spcAft>
                        <a:tabLst>
                          <a:tab pos="-1371600" algn="ctr"/>
                          <a:tab pos="457200" algn="l"/>
                          <a:tab pos="457200" algn="l"/>
                        </a:tabLst>
                      </a:pPr>
                      <a:r>
                        <a:rPr lang="en-US" sz="1600" dirty="0">
                          <a:effectLst/>
                        </a:rPr>
                        <a:t>October</a:t>
                      </a:r>
                      <a:endParaRPr lang="en-US" sz="1600" dirty="0">
                        <a:effectLst/>
                        <a:latin typeface="Times New Roman" panose="02020603050405020304" pitchFamily="18" charset="0"/>
                        <a:ea typeface="Times New Roman" panose="02020603050405020304" pitchFamily="18" charset="0"/>
                      </a:endParaRPr>
                    </a:p>
                  </a:txBody>
                  <a:tcPr marL="57317" marR="57317" marT="0" marB="0"/>
                </a:tc>
                <a:tc>
                  <a:txBody>
                    <a:bodyPr/>
                    <a:lstStyle/>
                    <a:p>
                      <a:pPr marL="0" marR="45720">
                        <a:spcBef>
                          <a:spcPts val="0"/>
                        </a:spcBef>
                        <a:spcAft>
                          <a:spcPts val="0"/>
                        </a:spcAft>
                      </a:pPr>
                      <a:r>
                        <a:rPr lang="en-US" sz="1600" dirty="0">
                          <a:effectLst/>
                        </a:rPr>
                        <a:t>Previously Waddell &amp; Reed has funded </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tc>
                <a:tc>
                  <a:txBody>
                    <a:bodyPr/>
                    <a:lstStyle/>
                    <a:p>
                      <a:pPr marL="0" marR="45720">
                        <a:spcBef>
                          <a:spcPts val="0"/>
                        </a:spcBef>
                        <a:spcAft>
                          <a:spcPts val="0"/>
                        </a:spcAft>
                      </a:pPr>
                      <a:r>
                        <a:rPr lang="en-US" sz="1600" dirty="0">
                          <a:effectLst/>
                        </a:rPr>
                        <a:t>Total $ raised</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tc>
                <a:tc>
                  <a:txBody>
                    <a:bodyPr/>
                    <a:lstStyle/>
                    <a:p>
                      <a:pPr marL="0" marR="45720">
                        <a:spcBef>
                          <a:spcPts val="0"/>
                        </a:spcBef>
                        <a:spcAft>
                          <a:spcPts val="0"/>
                        </a:spcAft>
                      </a:pPr>
                      <a:r>
                        <a:rPr lang="en-US" sz="1600" dirty="0">
                          <a:effectLst/>
                        </a:rPr>
                        <a:t>750</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tc>
                <a:extLst>
                  <a:ext uri="{0D108BD9-81ED-4DB2-BD59-A6C34878D82A}">
                    <a16:rowId xmlns:a16="http://schemas.microsoft.com/office/drawing/2014/main" val="2511144273"/>
                  </a:ext>
                </a:extLst>
              </a:tr>
              <a:tr h="554224">
                <a:tc>
                  <a:txBody>
                    <a:bodyPr/>
                    <a:lstStyle/>
                    <a:p>
                      <a:pPr marL="0" marR="0">
                        <a:spcBef>
                          <a:spcPts val="0"/>
                        </a:spcBef>
                        <a:spcAft>
                          <a:spcPts val="0"/>
                        </a:spcAft>
                        <a:tabLst>
                          <a:tab pos="-1371600" algn="ctr"/>
                        </a:tabLst>
                      </a:pPr>
                      <a:r>
                        <a:rPr lang="en-US" sz="1600" dirty="0">
                          <a:effectLst/>
                        </a:rPr>
                        <a:t>Tammy Walker Cancer Center to offer Smoking Cessation Classes.</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tc>
                <a:tc>
                  <a:txBody>
                    <a:bodyPr/>
                    <a:lstStyle/>
                    <a:p>
                      <a:pPr marL="0" marR="0" indent="0">
                        <a:spcBef>
                          <a:spcPts val="0"/>
                        </a:spcBef>
                        <a:spcAft>
                          <a:spcPts val="0"/>
                        </a:spcAft>
                        <a:tabLst>
                          <a:tab pos="-1371600" algn="ctr"/>
                          <a:tab pos="-11430" algn="l"/>
                          <a:tab pos="457200" algn="l"/>
                        </a:tabLst>
                      </a:pPr>
                      <a:r>
                        <a:rPr lang="en-US" sz="1600" dirty="0">
                          <a:effectLst/>
                        </a:rPr>
                        <a:t>Daniel Craig - TWCC</a:t>
                      </a:r>
                      <a:endParaRPr lang="en-US" sz="1600" dirty="0">
                        <a:effectLst/>
                        <a:latin typeface="Times New Roman" panose="02020603050405020304" pitchFamily="18" charset="0"/>
                        <a:ea typeface="Times New Roman" panose="02020603050405020304" pitchFamily="18" charset="0"/>
                      </a:endParaRPr>
                    </a:p>
                  </a:txBody>
                  <a:tcPr marL="57317" marR="57317" marT="0" marB="0"/>
                </a:tc>
                <a:tc>
                  <a:txBody>
                    <a:bodyPr/>
                    <a:lstStyle/>
                    <a:p>
                      <a:pPr marL="0" marR="0" indent="0">
                        <a:spcBef>
                          <a:spcPts val="0"/>
                        </a:spcBef>
                        <a:spcAft>
                          <a:spcPts val="0"/>
                        </a:spcAft>
                        <a:tabLst>
                          <a:tab pos="-1371600" algn="ctr"/>
                          <a:tab pos="-11430" algn="l"/>
                          <a:tab pos="457200" algn="l"/>
                        </a:tabLst>
                      </a:pPr>
                      <a:r>
                        <a:rPr lang="en-US" sz="1600" dirty="0">
                          <a:effectLst/>
                        </a:rPr>
                        <a:t>On-going</a:t>
                      </a:r>
                      <a:endParaRPr lang="en-US" sz="1600" dirty="0">
                        <a:effectLst/>
                        <a:latin typeface="Times New Roman" panose="02020603050405020304" pitchFamily="18" charset="0"/>
                        <a:ea typeface="Times New Roman" panose="02020603050405020304" pitchFamily="18" charset="0"/>
                      </a:endParaRPr>
                    </a:p>
                  </a:txBody>
                  <a:tcPr marL="57317" marR="57317" marT="0" marB="0"/>
                </a:tc>
                <a:tc>
                  <a:txBody>
                    <a:bodyPr/>
                    <a:lstStyle/>
                    <a:p>
                      <a:pPr marL="0" marR="342900">
                        <a:spcBef>
                          <a:spcPts val="0"/>
                        </a:spcBef>
                        <a:spcAft>
                          <a:spcPts val="0"/>
                        </a:spcAft>
                      </a:pPr>
                      <a:r>
                        <a:rPr lang="en-US" sz="1600" dirty="0">
                          <a:effectLst/>
                        </a:rPr>
                        <a:t>Partnership with MCA</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tc>
                <a:tc>
                  <a:txBody>
                    <a:bodyPr/>
                    <a:lstStyle/>
                    <a:p>
                      <a:pPr marL="0" marR="45720">
                        <a:spcBef>
                          <a:spcPts val="0"/>
                        </a:spcBef>
                        <a:spcAft>
                          <a:spcPts val="0"/>
                        </a:spcAft>
                      </a:pPr>
                      <a:r>
                        <a:rPr lang="en-US" sz="1600" dirty="0">
                          <a:effectLst/>
                        </a:rPr>
                        <a:t># of Smoking Cessation Classes offered at TWCC</a:t>
                      </a:r>
                    </a:p>
                    <a:p>
                      <a:pPr marL="0" marR="45720">
                        <a:spcBef>
                          <a:spcPts val="0"/>
                        </a:spcBef>
                        <a:spcAft>
                          <a:spcPts val="0"/>
                        </a:spcAft>
                      </a:pPr>
                      <a:r>
                        <a:rPr lang="en-US" sz="1600" dirty="0">
                          <a:effectLst/>
                        </a:rPr>
                        <a:t> # participants</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tc>
                <a:tc>
                  <a:txBody>
                    <a:bodyPr/>
                    <a:lstStyle/>
                    <a:p>
                      <a:pPr marL="0" marR="45720">
                        <a:spcBef>
                          <a:spcPts val="0"/>
                        </a:spcBef>
                        <a:spcAft>
                          <a:spcPts val="0"/>
                        </a:spcAft>
                      </a:pPr>
                      <a:r>
                        <a:rPr lang="en-US" sz="1600" dirty="0">
                          <a:effectLst/>
                        </a:rPr>
                        <a:t>1</a:t>
                      </a:r>
                    </a:p>
                    <a:p>
                      <a:pPr marL="0" marR="45720">
                        <a:spcBef>
                          <a:spcPts val="0"/>
                        </a:spcBef>
                        <a:spcAft>
                          <a:spcPts val="0"/>
                        </a:spcAft>
                      </a:pPr>
                      <a:r>
                        <a:rPr lang="en-US" sz="1600" dirty="0">
                          <a:effectLst/>
                        </a:rPr>
                        <a:t>  </a:t>
                      </a:r>
                    </a:p>
                    <a:p>
                      <a:pPr marL="0" marR="45720">
                        <a:spcBef>
                          <a:spcPts val="0"/>
                        </a:spcBef>
                        <a:spcAft>
                          <a:spcPts val="0"/>
                        </a:spcAft>
                      </a:pPr>
                      <a:r>
                        <a:rPr lang="en-US" sz="1600" dirty="0">
                          <a:effectLst/>
                        </a:rPr>
                        <a:t>11</a:t>
                      </a:r>
                    </a:p>
                  </a:txBody>
                  <a:tcPr marL="57317" marR="57317" marT="0" marB="0"/>
                </a:tc>
                <a:extLst>
                  <a:ext uri="{0D108BD9-81ED-4DB2-BD59-A6C34878D82A}">
                    <a16:rowId xmlns:a16="http://schemas.microsoft.com/office/drawing/2014/main" val="4044285019"/>
                  </a:ext>
                </a:extLst>
              </a:tr>
              <a:tr h="678134">
                <a:tc>
                  <a:txBody>
                    <a:bodyPr/>
                    <a:lstStyle/>
                    <a:p>
                      <a:pPr marL="0" marR="0">
                        <a:spcBef>
                          <a:spcPts val="0"/>
                        </a:spcBef>
                        <a:spcAft>
                          <a:spcPts val="0"/>
                        </a:spcAft>
                        <a:tabLst>
                          <a:tab pos="-1371600" algn="ctr"/>
                        </a:tabLst>
                      </a:pPr>
                      <a:r>
                        <a:rPr lang="en-US" sz="1600" dirty="0">
                          <a:effectLst/>
                        </a:rPr>
                        <a:t>Partner with Saline County Health Department to identify strategies to address pregnancy &amp; smoking</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tc>
                <a:tc>
                  <a:txBody>
                    <a:bodyPr/>
                    <a:lstStyle/>
                    <a:p>
                      <a:pPr marL="0" marR="0" indent="0">
                        <a:spcBef>
                          <a:spcPts val="0"/>
                        </a:spcBef>
                        <a:spcAft>
                          <a:spcPts val="0"/>
                        </a:spcAft>
                        <a:tabLst>
                          <a:tab pos="-1371600" algn="ctr"/>
                          <a:tab pos="-11430" algn="l"/>
                          <a:tab pos="457200" algn="l"/>
                        </a:tabLst>
                      </a:pPr>
                      <a:r>
                        <a:rPr lang="en-US" sz="1600" dirty="0">
                          <a:effectLst/>
                        </a:rPr>
                        <a:t>Nichole Bruggman-SCHD</a:t>
                      </a:r>
                      <a:endParaRPr lang="en-US" sz="1600" dirty="0">
                        <a:effectLst/>
                        <a:latin typeface="Times New Roman" panose="02020603050405020304" pitchFamily="18" charset="0"/>
                        <a:ea typeface="Times New Roman" panose="02020603050405020304" pitchFamily="18" charset="0"/>
                      </a:endParaRPr>
                    </a:p>
                  </a:txBody>
                  <a:tcPr marL="57317" marR="57317" marT="0" marB="0"/>
                </a:tc>
                <a:tc>
                  <a:txBody>
                    <a:bodyPr/>
                    <a:lstStyle/>
                    <a:p>
                      <a:pPr marL="0" marR="0" indent="0">
                        <a:spcBef>
                          <a:spcPts val="0"/>
                        </a:spcBef>
                        <a:spcAft>
                          <a:spcPts val="0"/>
                        </a:spcAft>
                        <a:tabLst>
                          <a:tab pos="-1371600" algn="ctr"/>
                          <a:tab pos="-11430" algn="l"/>
                          <a:tab pos="457200" algn="l"/>
                        </a:tabLst>
                      </a:pPr>
                      <a:r>
                        <a:rPr lang="en-US" sz="1600" dirty="0">
                          <a:effectLst/>
                        </a:rPr>
                        <a:t>On-going</a:t>
                      </a:r>
                      <a:endParaRPr lang="en-US" sz="1600" dirty="0">
                        <a:effectLst/>
                        <a:latin typeface="Times New Roman" panose="02020603050405020304" pitchFamily="18" charset="0"/>
                        <a:ea typeface="Times New Roman" panose="02020603050405020304" pitchFamily="18" charset="0"/>
                      </a:endParaRPr>
                    </a:p>
                  </a:txBody>
                  <a:tcPr marL="57317" marR="57317" marT="0" marB="0"/>
                </a:tc>
                <a:tc>
                  <a:txBody>
                    <a:bodyPr/>
                    <a:lstStyle/>
                    <a:p>
                      <a:pPr marL="0" marR="45720">
                        <a:spcBef>
                          <a:spcPts val="0"/>
                        </a:spcBef>
                        <a:spcAft>
                          <a:spcPts val="0"/>
                        </a:spcAft>
                      </a:pPr>
                      <a:r>
                        <a:rPr lang="en-US" sz="1600" dirty="0">
                          <a:effectLst/>
                        </a:rPr>
                        <a:t>Review best practices</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tc>
                <a:tc>
                  <a:txBody>
                    <a:bodyPr/>
                    <a:lstStyle/>
                    <a:p>
                      <a:pPr marL="0" marR="45720">
                        <a:spcBef>
                          <a:spcPts val="0"/>
                        </a:spcBef>
                        <a:spcAft>
                          <a:spcPts val="0"/>
                        </a:spcAft>
                      </a:pPr>
                      <a:r>
                        <a:rPr lang="en-US" sz="1600" dirty="0">
                          <a:effectLst/>
                        </a:rPr>
                        <a:t># of strategies identified to address pregnancy &amp; smoking</a:t>
                      </a:r>
                    </a:p>
                    <a:p>
                      <a:pPr marL="0" marR="45720">
                        <a:spcBef>
                          <a:spcPts val="0"/>
                        </a:spcBef>
                        <a:spcAft>
                          <a:spcPts val="0"/>
                        </a:spcAft>
                      </a:pPr>
                      <a:r>
                        <a:rPr lang="en-US" sz="1600" dirty="0">
                          <a:effectLst/>
                        </a:rPr>
                        <a:t> # of strategies implemented</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tc>
                <a:tc>
                  <a:txBody>
                    <a:bodyPr/>
                    <a:lstStyle/>
                    <a:p>
                      <a:pPr marL="0" marR="45720">
                        <a:spcBef>
                          <a:spcPts val="0"/>
                        </a:spcBef>
                        <a:spcAft>
                          <a:spcPts val="0"/>
                        </a:spcAft>
                      </a:pPr>
                      <a:r>
                        <a:rPr lang="en-US" sz="1600" dirty="0">
                          <a:effectLst/>
                        </a:rPr>
                        <a:t>2</a:t>
                      </a:r>
                    </a:p>
                    <a:p>
                      <a:pPr marL="0" marR="45720">
                        <a:spcBef>
                          <a:spcPts val="0"/>
                        </a:spcBef>
                        <a:spcAft>
                          <a:spcPts val="0"/>
                        </a:spcAft>
                      </a:pPr>
                      <a:r>
                        <a:rPr lang="en-US" sz="1600" dirty="0">
                          <a:effectLst/>
                        </a:rPr>
                        <a:t> </a:t>
                      </a:r>
                    </a:p>
                    <a:p>
                      <a:pPr marL="0" marR="45720">
                        <a:spcBef>
                          <a:spcPts val="0"/>
                        </a:spcBef>
                        <a:spcAft>
                          <a:spcPts val="0"/>
                        </a:spcAft>
                      </a:pPr>
                      <a:r>
                        <a:rPr lang="en-US" sz="1600" dirty="0">
                          <a:effectLst/>
                        </a:rPr>
                        <a:t>  1</a:t>
                      </a:r>
                      <a:endParaRPr lang="en-US" sz="1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57317" marR="57317" marT="0" marB="0"/>
                </a:tc>
                <a:extLst>
                  <a:ext uri="{0D108BD9-81ED-4DB2-BD59-A6C34878D82A}">
                    <a16:rowId xmlns:a16="http://schemas.microsoft.com/office/drawing/2014/main" val="1778554698"/>
                  </a:ext>
                </a:extLst>
              </a:tr>
            </a:tbl>
          </a:graphicData>
        </a:graphic>
      </p:graphicFrame>
    </p:spTree>
    <p:extLst>
      <p:ext uri="{BB962C8B-B14F-4D97-AF65-F5344CB8AC3E}">
        <p14:creationId xmlns:p14="http://schemas.microsoft.com/office/powerpoint/2010/main" val="124537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281DAB-E83F-4FCB-8DB0-FF904D07F5A4}"/>
              </a:ext>
            </a:extLst>
          </p:cNvPr>
          <p:cNvSpPr>
            <a:spLocks noGrp="1"/>
          </p:cNvSpPr>
          <p:nvPr>
            <p:ph type="body" sz="quarter" idx="10"/>
          </p:nvPr>
        </p:nvSpPr>
        <p:spPr/>
        <p:txBody>
          <a:bodyPr/>
          <a:lstStyle/>
          <a:p>
            <a:pPr marL="0" indent="0">
              <a:buNone/>
            </a:pPr>
            <a:r>
              <a:rPr lang="en-US" dirty="0"/>
              <a:t> </a:t>
            </a:r>
          </a:p>
        </p:txBody>
      </p:sp>
      <p:sp>
        <p:nvSpPr>
          <p:cNvPr id="3" name="Text Placeholder 2">
            <a:extLst>
              <a:ext uri="{FF2B5EF4-FFF2-40B4-BE49-F238E27FC236}">
                <a16:creationId xmlns:a16="http://schemas.microsoft.com/office/drawing/2014/main" id="{6026759A-A42E-412E-99EA-9E4860CF7698}"/>
              </a:ext>
            </a:extLst>
          </p:cNvPr>
          <p:cNvSpPr>
            <a:spLocks noGrp="1"/>
          </p:cNvSpPr>
          <p:nvPr>
            <p:ph type="body" sz="quarter" idx="11"/>
          </p:nvPr>
        </p:nvSpPr>
        <p:spPr/>
        <p:txBody>
          <a:bodyPr/>
          <a:lstStyle/>
          <a:p>
            <a:r>
              <a:rPr lang="en-US" dirty="0"/>
              <a:t> </a:t>
            </a:r>
          </a:p>
        </p:txBody>
      </p:sp>
      <p:sp>
        <p:nvSpPr>
          <p:cNvPr id="4" name="Title 3">
            <a:extLst>
              <a:ext uri="{FF2B5EF4-FFF2-40B4-BE49-F238E27FC236}">
                <a16:creationId xmlns:a16="http://schemas.microsoft.com/office/drawing/2014/main" id="{8484C48F-76B2-4560-A287-6CD3BD31C736}"/>
              </a:ext>
            </a:extLst>
          </p:cNvPr>
          <p:cNvSpPr>
            <a:spLocks noGrp="1"/>
          </p:cNvSpPr>
          <p:nvPr>
            <p:ph type="title"/>
          </p:nvPr>
        </p:nvSpPr>
        <p:spPr>
          <a:xfrm>
            <a:off x="1230086" y="210897"/>
            <a:ext cx="10874827" cy="548640"/>
          </a:xfrm>
        </p:spPr>
        <p:txBody>
          <a:bodyPr/>
          <a:lstStyle/>
          <a:p>
            <a:r>
              <a:rPr lang="en-US" b="1" dirty="0"/>
              <a:t>Action Plan – EDW NE Workgroup (Continued) </a:t>
            </a:r>
          </a:p>
        </p:txBody>
      </p:sp>
      <p:sp>
        <p:nvSpPr>
          <p:cNvPr id="5" name="Text Placeholder 4">
            <a:extLst>
              <a:ext uri="{FF2B5EF4-FFF2-40B4-BE49-F238E27FC236}">
                <a16:creationId xmlns:a16="http://schemas.microsoft.com/office/drawing/2014/main" id="{AD619806-A38B-4DD4-867F-0B3E5CBE3A33}"/>
              </a:ext>
            </a:extLst>
          </p:cNvPr>
          <p:cNvSpPr>
            <a:spLocks noGrp="1"/>
          </p:cNvSpPr>
          <p:nvPr>
            <p:ph type="body" sz="quarter" idx="12"/>
          </p:nvPr>
        </p:nvSpPr>
        <p:spPr/>
        <p:txBody>
          <a:bodyPr/>
          <a:lstStyle/>
          <a:p>
            <a:r>
              <a:rPr lang="en-US" dirty="0"/>
              <a:t> </a:t>
            </a:r>
          </a:p>
        </p:txBody>
      </p:sp>
      <p:sp>
        <p:nvSpPr>
          <p:cNvPr id="6" name="Rectangle 5">
            <a:extLst>
              <a:ext uri="{FF2B5EF4-FFF2-40B4-BE49-F238E27FC236}">
                <a16:creationId xmlns:a16="http://schemas.microsoft.com/office/drawing/2014/main" id="{0ADF8245-D3A9-4A99-BDC7-A40433A1C803}"/>
              </a:ext>
            </a:extLst>
          </p:cNvPr>
          <p:cNvSpPr/>
          <p:nvPr/>
        </p:nvSpPr>
        <p:spPr>
          <a:xfrm>
            <a:off x="141515" y="1356135"/>
            <a:ext cx="11669485" cy="646331"/>
          </a:xfrm>
          <a:prstGeom prst="rect">
            <a:avLst/>
          </a:prstGeom>
        </p:spPr>
        <p:txBody>
          <a:bodyPr wrap="square">
            <a:spAutoFit/>
          </a:bodyPr>
          <a:lstStyle/>
          <a:p>
            <a:pPr marL="228600" marR="34290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 order be successful in implementing this strategy – identify who (both organizations &amp; individuals) you could recruit to help with your efforts</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Courier New" panose="02070309020205020404" pitchFamily="49" charset="0"/>
            </a:endParaRPr>
          </a:p>
        </p:txBody>
      </p:sp>
      <p:graphicFrame>
        <p:nvGraphicFramePr>
          <p:cNvPr id="7" name="Content Placeholder 10">
            <a:extLst>
              <a:ext uri="{FF2B5EF4-FFF2-40B4-BE49-F238E27FC236}">
                <a16:creationId xmlns:a16="http://schemas.microsoft.com/office/drawing/2014/main" id="{281AFBEA-A634-46F5-868C-B753A390A4A0}"/>
              </a:ext>
            </a:extLst>
          </p:cNvPr>
          <p:cNvGraphicFramePr>
            <a:graphicFrameLocks/>
          </p:cNvGraphicFramePr>
          <p:nvPr>
            <p:extLst/>
          </p:nvPr>
        </p:nvGraphicFramePr>
        <p:xfrm>
          <a:off x="838198" y="3062290"/>
          <a:ext cx="10515600" cy="2468880"/>
        </p:xfrm>
        <a:graphic>
          <a:graphicData uri="http://schemas.openxmlformats.org/drawingml/2006/table">
            <a:tbl>
              <a:tblPr firstRow="1" firstCol="1" bandRow="1"/>
              <a:tblGrid>
                <a:gridCol w="5251491">
                  <a:extLst>
                    <a:ext uri="{9D8B030D-6E8A-4147-A177-3AD203B41FA5}">
                      <a16:colId xmlns:a16="http://schemas.microsoft.com/office/drawing/2014/main" val="1002257396"/>
                    </a:ext>
                  </a:extLst>
                </a:gridCol>
                <a:gridCol w="5264109">
                  <a:extLst>
                    <a:ext uri="{9D8B030D-6E8A-4147-A177-3AD203B41FA5}">
                      <a16:colId xmlns:a16="http://schemas.microsoft.com/office/drawing/2014/main" val="3698417896"/>
                    </a:ext>
                  </a:extLst>
                </a:gridCol>
              </a:tblGrid>
              <a:tr h="0">
                <a:tc>
                  <a:txBody>
                    <a:bodyPr/>
                    <a:lstStyle/>
                    <a:p>
                      <a:pPr marL="0" marR="342900" algn="ctr">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Name of Organization / Individual</a:t>
                      </a:r>
                      <a:endParaRPr lang="en-US" sz="18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42900" algn="ctr">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Action Team Member that Will Recruit this Person/Organization</a:t>
                      </a:r>
                      <a:endParaRPr lang="en-US" sz="18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163833"/>
                  </a:ext>
                </a:extLst>
              </a:tr>
              <a:tr h="251321">
                <a:tc>
                  <a:txBody>
                    <a:bodyPr/>
                    <a:lstStyle/>
                    <a:p>
                      <a:pPr marL="0" marR="342900">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American Cancer Society</a:t>
                      </a:r>
                    </a:p>
                    <a:p>
                      <a:pPr marL="0" marR="342900">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42900">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Linda Hinnenkamp</a:t>
                      </a:r>
                      <a:endParaRPr lang="en-US" sz="18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6809551"/>
                  </a:ext>
                </a:extLst>
              </a:tr>
              <a:tr h="0">
                <a:tc>
                  <a:txBody>
                    <a:bodyPr/>
                    <a:lstStyle/>
                    <a:p>
                      <a:pPr marL="0" marR="342900">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Agencies Serving pregnant women-Pregnancy Service Center, Salina Family Healthcare, Salina Regional Health Center, Saline County Health Department</a:t>
                      </a:r>
                    </a:p>
                    <a:p>
                      <a:pPr marL="0" marR="342900">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4290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 </a:t>
                      </a:r>
                      <a:endParaRPr lang="en-US" sz="1800" dirty="0">
                        <a:effectLst/>
                        <a:latin typeface="Times New Roman" panose="02020603050405020304" pitchFamily="18" charset="0"/>
                        <a:ea typeface="Times New Roman" panose="02020603050405020304" pitchFamily="18" charset="0"/>
                        <a:cs typeface="Courier New" panose="02070309020205020404" pitchFamily="49" charset="0"/>
                      </a:endParaRPr>
                    </a:p>
                    <a:p>
                      <a:pPr marL="0" marR="34290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 </a:t>
                      </a:r>
                      <a:endParaRPr lang="en-US" sz="1800" dirty="0">
                        <a:effectLst/>
                        <a:latin typeface="Times New Roman" panose="02020603050405020304" pitchFamily="18" charset="0"/>
                        <a:ea typeface="Times New Roman" panose="02020603050405020304" pitchFamily="18" charset="0"/>
                        <a:cs typeface="Courier New" panose="02070309020205020404" pitchFamily="49" charset="0"/>
                      </a:endParaRPr>
                    </a:p>
                    <a:p>
                      <a:pPr marL="0" marR="34290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Nichole Bruggman-SCHD</a:t>
                      </a:r>
                      <a:endParaRPr lang="en-US" sz="18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7341856"/>
                  </a:ext>
                </a:extLst>
              </a:tr>
            </a:tbl>
          </a:graphicData>
        </a:graphic>
      </p:graphicFrame>
    </p:spTree>
    <p:extLst>
      <p:ext uri="{BB962C8B-B14F-4D97-AF65-F5344CB8AC3E}">
        <p14:creationId xmlns:p14="http://schemas.microsoft.com/office/powerpoint/2010/main" val="32083484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7C505-188A-4D69-99E5-11AD00DFF422}"/>
              </a:ext>
            </a:extLst>
          </p:cNvPr>
          <p:cNvSpPr>
            <a:spLocks noGrp="1"/>
          </p:cNvSpPr>
          <p:nvPr>
            <p:ph type="title"/>
          </p:nvPr>
        </p:nvSpPr>
        <p:spPr>
          <a:xfrm>
            <a:off x="1143000" y="609600"/>
            <a:ext cx="9875520" cy="1356360"/>
          </a:xfrm>
        </p:spPr>
        <p:txBody>
          <a:bodyPr/>
          <a:lstStyle/>
          <a:p>
            <a:r>
              <a:rPr lang="en-US" dirty="0"/>
              <a:t> </a:t>
            </a:r>
          </a:p>
        </p:txBody>
      </p:sp>
      <p:sp>
        <p:nvSpPr>
          <p:cNvPr id="3" name="Text Placeholder 2">
            <a:extLst>
              <a:ext uri="{FF2B5EF4-FFF2-40B4-BE49-F238E27FC236}">
                <a16:creationId xmlns:a16="http://schemas.microsoft.com/office/drawing/2014/main" id="{A344180E-32A4-4F74-B6A9-5484B456A22E}"/>
              </a:ext>
            </a:extLst>
          </p:cNvPr>
          <p:cNvSpPr>
            <a:spLocks noGrp="1"/>
          </p:cNvSpPr>
          <p:nvPr>
            <p:ph type="body" sz="quarter" idx="13"/>
          </p:nvPr>
        </p:nvSpPr>
        <p:spPr>
          <a:xfrm>
            <a:off x="1897819" y="2290763"/>
            <a:ext cx="8396362" cy="3100387"/>
          </a:xfrm>
        </p:spPr>
        <p:txBody>
          <a:bodyPr/>
          <a:lstStyle/>
          <a:p>
            <a:r>
              <a:rPr lang="en-US" dirty="0"/>
              <a:t> </a:t>
            </a:r>
          </a:p>
        </p:txBody>
      </p:sp>
      <p:pic>
        <p:nvPicPr>
          <p:cNvPr id="8" name="Picture 7" descr="A screenshot of a cell phone&#10;&#10;Description generated with very high confidence">
            <a:extLst>
              <a:ext uri="{FF2B5EF4-FFF2-40B4-BE49-F238E27FC236}">
                <a16:creationId xmlns:a16="http://schemas.microsoft.com/office/drawing/2014/main" id="{A3E4CC82-86C8-461D-9139-4E4B2B1CB7CE}"/>
              </a:ext>
            </a:extLst>
          </p:cNvPr>
          <p:cNvPicPr>
            <a:picLocks noChangeAspect="1"/>
          </p:cNvPicPr>
          <p:nvPr/>
        </p:nvPicPr>
        <p:blipFill>
          <a:blip r:embed="rId2"/>
          <a:stretch>
            <a:fillRect/>
          </a:stretch>
        </p:blipFill>
        <p:spPr>
          <a:xfrm>
            <a:off x="1073985" y="239753"/>
            <a:ext cx="10044030" cy="6378493"/>
          </a:xfrm>
          <a:prstGeom prst="rect">
            <a:avLst/>
          </a:prstGeom>
        </p:spPr>
      </p:pic>
    </p:spTree>
    <p:extLst>
      <p:ext uri="{BB962C8B-B14F-4D97-AF65-F5344CB8AC3E}">
        <p14:creationId xmlns:p14="http://schemas.microsoft.com/office/powerpoint/2010/main" val="24159518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237A1-B833-4CBF-AFF2-34177C1E8790}"/>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7934701F-0FDB-4F63-AD35-3B5F44E22A5E}"/>
              </a:ext>
            </a:extLst>
          </p:cNvPr>
          <p:cNvSpPr>
            <a:spLocks noGrp="1"/>
          </p:cNvSpPr>
          <p:nvPr>
            <p:ph type="body" sz="quarter" idx="13"/>
          </p:nvPr>
        </p:nvSpPr>
        <p:spPr/>
        <p:txBody>
          <a:bodyPr/>
          <a:lstStyle/>
          <a:p>
            <a:endParaRPr lang="en-US" dirty="0"/>
          </a:p>
        </p:txBody>
      </p:sp>
      <p:pic>
        <p:nvPicPr>
          <p:cNvPr id="5" name="Picture 4" descr="A screenshot of a cell phone&#10;&#10;Description generated with very high confidence">
            <a:extLst>
              <a:ext uri="{FF2B5EF4-FFF2-40B4-BE49-F238E27FC236}">
                <a16:creationId xmlns:a16="http://schemas.microsoft.com/office/drawing/2014/main" id="{C7C83B18-598B-4101-A1C6-7B06C98B942F}"/>
              </a:ext>
            </a:extLst>
          </p:cNvPr>
          <p:cNvPicPr>
            <a:picLocks noChangeAspect="1"/>
          </p:cNvPicPr>
          <p:nvPr/>
        </p:nvPicPr>
        <p:blipFill>
          <a:blip r:embed="rId2"/>
          <a:stretch>
            <a:fillRect/>
          </a:stretch>
        </p:blipFill>
        <p:spPr>
          <a:xfrm>
            <a:off x="1143000" y="234844"/>
            <a:ext cx="9521110" cy="6388311"/>
          </a:xfrm>
          <a:prstGeom prst="rect">
            <a:avLst/>
          </a:prstGeom>
        </p:spPr>
      </p:pic>
    </p:spTree>
    <p:extLst>
      <p:ext uri="{BB962C8B-B14F-4D97-AF65-F5344CB8AC3E}">
        <p14:creationId xmlns:p14="http://schemas.microsoft.com/office/powerpoint/2010/main" val="13269117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Learning icon">
            <a:extLst>
              <a:ext uri="{FF2B5EF4-FFF2-40B4-BE49-F238E27FC236}">
                <a16:creationId xmlns:a16="http://schemas.microsoft.com/office/drawing/2014/main" id="{FE130EDC-6F0A-417B-A698-CF2C65F0A3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946" y="613889"/>
            <a:ext cx="1440000" cy="1440000"/>
          </a:xfrm>
          <a:prstGeom prst="rect">
            <a:avLst/>
          </a:prstGeom>
        </p:spPr>
      </p:pic>
      <p:sp>
        <p:nvSpPr>
          <p:cNvPr id="2" name="Title 1">
            <a:extLst>
              <a:ext uri="{FF2B5EF4-FFF2-40B4-BE49-F238E27FC236}">
                <a16:creationId xmlns:a16="http://schemas.microsoft.com/office/drawing/2014/main" id="{D78D0989-E3E5-41DB-A78D-61E199491D89}"/>
              </a:ext>
            </a:extLst>
          </p:cNvPr>
          <p:cNvSpPr>
            <a:spLocks noGrp="1"/>
          </p:cNvSpPr>
          <p:nvPr>
            <p:ph type="title"/>
          </p:nvPr>
        </p:nvSpPr>
        <p:spPr/>
        <p:txBody>
          <a:bodyPr/>
          <a:lstStyle/>
          <a:p>
            <a:r>
              <a:rPr lang="en-US" dirty="0"/>
              <a:t>Finalize Workgroup Action Plans</a:t>
            </a:r>
          </a:p>
        </p:txBody>
      </p:sp>
      <p:sp>
        <p:nvSpPr>
          <p:cNvPr id="3" name="Content Placeholder 2">
            <a:extLst>
              <a:ext uri="{FF2B5EF4-FFF2-40B4-BE49-F238E27FC236}">
                <a16:creationId xmlns:a16="http://schemas.microsoft.com/office/drawing/2014/main" id="{5DB23205-1719-4B43-A690-268E347D390E}"/>
              </a:ext>
            </a:extLst>
          </p:cNvPr>
          <p:cNvSpPr>
            <a:spLocks noGrp="1"/>
          </p:cNvSpPr>
          <p:nvPr>
            <p:ph sz="half" idx="1"/>
          </p:nvPr>
        </p:nvSpPr>
        <p:spPr/>
        <p:txBody>
          <a:bodyPr/>
          <a:lstStyle/>
          <a:p>
            <a:r>
              <a:rPr lang="en-US" dirty="0"/>
              <a:t>Josh Mammen</a:t>
            </a:r>
          </a:p>
          <a:p>
            <a:endParaRPr lang="en-US" dirty="0"/>
          </a:p>
          <a:p>
            <a:endParaRPr lang="en-US" dirty="0"/>
          </a:p>
        </p:txBody>
      </p:sp>
      <p:sp>
        <p:nvSpPr>
          <p:cNvPr id="4" name="Content Placeholder 3">
            <a:extLst>
              <a:ext uri="{FF2B5EF4-FFF2-40B4-BE49-F238E27FC236}">
                <a16:creationId xmlns:a16="http://schemas.microsoft.com/office/drawing/2014/main" id="{B6121FED-B50C-4A21-9460-5D32C70FEAA0}"/>
              </a:ext>
            </a:extLst>
          </p:cNvPr>
          <p:cNvSpPr>
            <a:spLocks noGrp="1"/>
          </p:cNvSpPr>
          <p:nvPr>
            <p:ph sz="half" idx="2"/>
          </p:nvPr>
        </p:nvSpPr>
        <p:spPr/>
        <p:txBody>
          <a:bodyPr/>
          <a:lstStyle/>
          <a:p>
            <a:pPr marL="0" indent="0">
              <a:buNone/>
            </a:pPr>
            <a:r>
              <a:rPr lang="en-US" dirty="0"/>
              <a:t> </a:t>
            </a:r>
          </a:p>
        </p:txBody>
      </p:sp>
    </p:spTree>
    <p:extLst>
      <p:ext uri="{BB962C8B-B14F-4D97-AF65-F5344CB8AC3E}">
        <p14:creationId xmlns:p14="http://schemas.microsoft.com/office/powerpoint/2010/main" val="473156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964836"/>
            <a:ext cx="10887635" cy="939269"/>
          </a:xfrm>
        </p:spPr>
        <p:txBody>
          <a:bodyPr>
            <a:normAutofit/>
          </a:bodyPr>
          <a:lstStyle/>
          <a:p>
            <a:pPr algn="ctr"/>
            <a:r>
              <a:rPr lang="en-US" sz="4000" dirty="0">
                <a:solidFill>
                  <a:srgbClr val="F29B43"/>
                </a:solidFill>
                <a:latin typeface="CoconPro-Regular" panose="02010504030101020104" pitchFamily="50" charset="0"/>
              </a:rPr>
              <a:t>Every day in Kansas</a:t>
            </a:r>
          </a:p>
        </p:txBody>
      </p:sp>
      <p:sp>
        <p:nvSpPr>
          <p:cNvPr id="23" name="Subtitle 2">
            <a:extLst>
              <a:ext uri="{FF2B5EF4-FFF2-40B4-BE49-F238E27FC236}">
                <a16:creationId xmlns:a16="http://schemas.microsoft.com/office/drawing/2014/main" id="{8393AB29-3ED2-4BEE-BA4C-28C0EB664992}"/>
              </a:ext>
            </a:extLst>
          </p:cNvPr>
          <p:cNvSpPr txBox="1">
            <a:spLocks/>
          </p:cNvSpPr>
          <p:nvPr/>
        </p:nvSpPr>
        <p:spPr>
          <a:xfrm>
            <a:off x="1" y="1171793"/>
            <a:ext cx="12191999" cy="11586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F29B43"/>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B1276EAB-E680-49B1-A326-62DD16FD3D85}"/>
              </a:ext>
            </a:extLst>
          </p:cNvPr>
          <p:cNvSpPr/>
          <p:nvPr/>
        </p:nvSpPr>
        <p:spPr>
          <a:xfrm>
            <a:off x="1613647" y="2470830"/>
            <a:ext cx="4539049" cy="43945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ADDBC5D-CCAD-4561-A7E9-B9F4E1921118}"/>
              </a:ext>
            </a:extLst>
          </p:cNvPr>
          <p:cNvSpPr/>
          <p:nvPr/>
        </p:nvSpPr>
        <p:spPr>
          <a:xfrm>
            <a:off x="6152696" y="2470829"/>
            <a:ext cx="4992225" cy="4394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pic>
        <p:nvPicPr>
          <p:cNvPr id="33" name="Graphic 32" descr="Gravestone">
            <a:extLst>
              <a:ext uri="{FF2B5EF4-FFF2-40B4-BE49-F238E27FC236}">
                <a16:creationId xmlns:a16="http://schemas.microsoft.com/office/drawing/2014/main" id="{9B2943D0-8EE7-4773-9EA9-4647370E0C2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8644" y="1904105"/>
            <a:ext cx="2063237" cy="1384650"/>
          </a:xfrm>
          <a:prstGeom prst="rect">
            <a:avLst/>
          </a:prstGeom>
        </p:spPr>
      </p:pic>
      <p:pic>
        <p:nvPicPr>
          <p:cNvPr id="36" name="Graphic 35" descr="Baby">
            <a:extLst>
              <a:ext uri="{FF2B5EF4-FFF2-40B4-BE49-F238E27FC236}">
                <a16:creationId xmlns:a16="http://schemas.microsoft.com/office/drawing/2014/main" id="{880A2115-B26A-4227-8E29-8030912A42B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82610" y="1904105"/>
            <a:ext cx="1404137" cy="1458988"/>
          </a:xfrm>
          <a:prstGeom prst="rect">
            <a:avLst/>
          </a:prstGeom>
        </p:spPr>
      </p:pic>
      <p:sp>
        <p:nvSpPr>
          <p:cNvPr id="37" name="Title 1">
            <a:extLst>
              <a:ext uri="{FF2B5EF4-FFF2-40B4-BE49-F238E27FC236}">
                <a16:creationId xmlns:a16="http://schemas.microsoft.com/office/drawing/2014/main" id="{9B88A6B0-3ECA-4319-8DBF-7A768F9FE7E2}"/>
              </a:ext>
            </a:extLst>
          </p:cNvPr>
          <p:cNvSpPr txBox="1">
            <a:spLocks/>
          </p:cNvSpPr>
          <p:nvPr/>
        </p:nvSpPr>
        <p:spPr>
          <a:xfrm>
            <a:off x="2377063" y="3033953"/>
            <a:ext cx="30938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conPro-Regular" panose="02010504030101020104" pitchFamily="50" charset="0"/>
                <a:ea typeface="+mj-ea"/>
                <a:cs typeface="+mj-cs"/>
              </a:rPr>
              <a:t>99 Live Births</a:t>
            </a:r>
          </a:p>
        </p:txBody>
      </p:sp>
      <p:sp>
        <p:nvSpPr>
          <p:cNvPr id="38" name="Title 1">
            <a:extLst>
              <a:ext uri="{FF2B5EF4-FFF2-40B4-BE49-F238E27FC236}">
                <a16:creationId xmlns:a16="http://schemas.microsoft.com/office/drawing/2014/main" id="{CD843A32-9679-4FD2-B39F-FE89A08347D7}"/>
              </a:ext>
            </a:extLst>
          </p:cNvPr>
          <p:cNvSpPr txBox="1">
            <a:spLocks/>
          </p:cNvSpPr>
          <p:nvPr/>
        </p:nvSpPr>
        <p:spPr>
          <a:xfrm>
            <a:off x="5152913" y="3033953"/>
            <a:ext cx="64653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conPro-Regular" panose="02010504030101020104" pitchFamily="50" charset="0"/>
                <a:ea typeface="+mj-ea"/>
                <a:cs typeface="+mj-cs"/>
              </a:rPr>
              <a:t>76 Deaths</a:t>
            </a:r>
          </a:p>
        </p:txBody>
      </p:sp>
      <p:sp>
        <p:nvSpPr>
          <p:cNvPr id="39" name="Title 1">
            <a:extLst>
              <a:ext uri="{FF2B5EF4-FFF2-40B4-BE49-F238E27FC236}">
                <a16:creationId xmlns:a16="http://schemas.microsoft.com/office/drawing/2014/main" id="{10ED8338-94A5-45EB-839B-72191BEC2A60}"/>
              </a:ext>
            </a:extLst>
          </p:cNvPr>
          <p:cNvSpPr txBox="1">
            <a:spLocks/>
          </p:cNvSpPr>
          <p:nvPr/>
        </p:nvSpPr>
        <p:spPr>
          <a:xfrm>
            <a:off x="8201286" y="3295578"/>
            <a:ext cx="3990714" cy="2693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3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conPro-Regular" panose="02010504030101020104" pitchFamily="50" charset="0"/>
              <a:ea typeface="+mj-ea"/>
              <a:cs typeface="+mj-cs"/>
            </a:endParaRPr>
          </a:p>
        </p:txBody>
      </p:sp>
      <p:sp>
        <p:nvSpPr>
          <p:cNvPr id="40" name="Subtitle 2">
            <a:extLst>
              <a:ext uri="{FF2B5EF4-FFF2-40B4-BE49-F238E27FC236}">
                <a16:creationId xmlns:a16="http://schemas.microsoft.com/office/drawing/2014/main" id="{8F056191-68B3-4642-B68C-28F23F1C4CDD}"/>
              </a:ext>
            </a:extLst>
          </p:cNvPr>
          <p:cNvSpPr txBox="1">
            <a:spLocks/>
          </p:cNvSpPr>
          <p:nvPr/>
        </p:nvSpPr>
        <p:spPr>
          <a:xfrm>
            <a:off x="2173045" y="4019848"/>
            <a:ext cx="3837943" cy="1586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36 Births to unwed mothers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Live births to teenagers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 Low birthweight live births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&lt;1 Infant death</a:t>
            </a: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 name="Subtitle 2">
            <a:extLst>
              <a:ext uri="{FF2B5EF4-FFF2-40B4-BE49-F238E27FC236}">
                <a16:creationId xmlns:a16="http://schemas.microsoft.com/office/drawing/2014/main" id="{0CB261DC-DC69-49E7-BBC4-C6EF139F3CB0}"/>
              </a:ext>
            </a:extLst>
          </p:cNvPr>
          <p:cNvSpPr txBox="1">
            <a:spLocks/>
          </p:cNvSpPr>
          <p:nvPr/>
        </p:nvSpPr>
        <p:spPr>
          <a:xfrm>
            <a:off x="6584732" y="3992301"/>
            <a:ext cx="4769067" cy="2614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 Heart Disease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 Cancer</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 Chronic lower respiratory disease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 Unintentional injuries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Cerebrovascular Disease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Alzheimer’s Disease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Diabetes</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Pneumonia &amp; Influenza</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Suicide</a:t>
            </a: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Nephritis, nephrotic syndrome, nephrosis</a:t>
            </a:r>
          </a:p>
        </p:txBody>
      </p:sp>
      <p:sp>
        <p:nvSpPr>
          <p:cNvPr id="3" name="Slide Number Placeholder 2">
            <a:extLst>
              <a:ext uri="{FF2B5EF4-FFF2-40B4-BE49-F238E27FC236}">
                <a16:creationId xmlns:a16="http://schemas.microsoft.com/office/drawing/2014/main" id="{8953F882-1A04-4F21-B265-B7BD465ED2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6914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Learning icon">
            <a:extLst>
              <a:ext uri="{FF2B5EF4-FFF2-40B4-BE49-F238E27FC236}">
                <a16:creationId xmlns:a16="http://schemas.microsoft.com/office/drawing/2014/main" id="{FE130EDC-6F0A-417B-A698-CF2C65F0A3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946" y="613889"/>
            <a:ext cx="1440000" cy="1440000"/>
          </a:xfrm>
          <a:prstGeom prst="rect">
            <a:avLst/>
          </a:prstGeom>
        </p:spPr>
      </p:pic>
      <p:sp>
        <p:nvSpPr>
          <p:cNvPr id="2" name="Title 1">
            <a:extLst>
              <a:ext uri="{FF2B5EF4-FFF2-40B4-BE49-F238E27FC236}">
                <a16:creationId xmlns:a16="http://schemas.microsoft.com/office/drawing/2014/main" id="{D78D0989-E3E5-41DB-A78D-61E199491D89}"/>
              </a:ext>
            </a:extLst>
          </p:cNvPr>
          <p:cNvSpPr>
            <a:spLocks noGrp="1"/>
          </p:cNvSpPr>
          <p:nvPr>
            <p:ph type="title"/>
          </p:nvPr>
        </p:nvSpPr>
        <p:spPr/>
        <p:txBody>
          <a:bodyPr/>
          <a:lstStyle/>
          <a:p>
            <a:r>
              <a:rPr lang="en-US" dirty="0"/>
              <a:t>Action Plan Report Out</a:t>
            </a:r>
          </a:p>
        </p:txBody>
      </p:sp>
      <p:sp>
        <p:nvSpPr>
          <p:cNvPr id="3" name="Content Placeholder 2">
            <a:extLst>
              <a:ext uri="{FF2B5EF4-FFF2-40B4-BE49-F238E27FC236}">
                <a16:creationId xmlns:a16="http://schemas.microsoft.com/office/drawing/2014/main" id="{5DB23205-1719-4B43-A690-268E347D390E}"/>
              </a:ext>
            </a:extLst>
          </p:cNvPr>
          <p:cNvSpPr>
            <a:spLocks noGrp="1"/>
          </p:cNvSpPr>
          <p:nvPr>
            <p:ph sz="half" idx="1"/>
          </p:nvPr>
        </p:nvSpPr>
        <p:spPr/>
        <p:txBody>
          <a:bodyPr/>
          <a:lstStyle/>
          <a:p>
            <a:r>
              <a:rPr lang="en-US" dirty="0"/>
              <a:t>Josh Mammen</a:t>
            </a:r>
          </a:p>
          <a:p>
            <a:endParaRPr lang="en-US" dirty="0"/>
          </a:p>
          <a:p>
            <a:endParaRPr lang="en-US" dirty="0"/>
          </a:p>
        </p:txBody>
      </p:sp>
      <p:sp>
        <p:nvSpPr>
          <p:cNvPr id="4" name="Content Placeholder 3">
            <a:extLst>
              <a:ext uri="{FF2B5EF4-FFF2-40B4-BE49-F238E27FC236}">
                <a16:creationId xmlns:a16="http://schemas.microsoft.com/office/drawing/2014/main" id="{B6121FED-B50C-4A21-9460-5D32C70FEAA0}"/>
              </a:ext>
            </a:extLst>
          </p:cNvPr>
          <p:cNvSpPr>
            <a:spLocks noGrp="1"/>
          </p:cNvSpPr>
          <p:nvPr>
            <p:ph sz="half" idx="2"/>
          </p:nvPr>
        </p:nvSpPr>
        <p:spPr/>
        <p:txBody>
          <a:bodyPr/>
          <a:lstStyle/>
          <a:p>
            <a:pPr marL="0" indent="0">
              <a:buNone/>
            </a:pPr>
            <a:r>
              <a:rPr lang="en-US" dirty="0"/>
              <a:t> </a:t>
            </a:r>
          </a:p>
        </p:txBody>
      </p:sp>
    </p:spTree>
    <p:extLst>
      <p:ext uri="{BB962C8B-B14F-4D97-AF65-F5344CB8AC3E}">
        <p14:creationId xmlns:p14="http://schemas.microsoft.com/office/powerpoint/2010/main" val="6976355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p:txBody>
          <a:bodyPr>
            <a:normAutofit/>
          </a:bodyPr>
          <a:lstStyle/>
          <a:p>
            <a:r>
              <a:rPr lang="en-US" sz="7200" dirty="0"/>
              <a:t>Adjourn</a:t>
            </a:r>
          </a:p>
        </p:txBody>
      </p:sp>
      <p:sp>
        <p:nvSpPr>
          <p:cNvPr id="2" name="Text Placeholder 1">
            <a:extLst>
              <a:ext uri="{FF2B5EF4-FFF2-40B4-BE49-F238E27FC236}">
                <a16:creationId xmlns:a16="http://schemas.microsoft.com/office/drawing/2014/main" id="{1F2A5814-BC40-4A37-9064-C44C73C883EF}"/>
              </a:ext>
            </a:extLst>
          </p:cNvPr>
          <p:cNvSpPr>
            <a:spLocks noGrp="1"/>
          </p:cNvSpPr>
          <p:nvPr>
            <p:ph type="body" sz="quarter" idx="13"/>
          </p:nvPr>
        </p:nvSpPr>
        <p:spPr>
          <a:xfrm>
            <a:off x="4467399" y="4246885"/>
            <a:ext cx="8396362" cy="3100387"/>
          </a:xfrm>
        </p:spPr>
        <p:txBody>
          <a:bodyPr/>
          <a:lstStyle/>
          <a:p>
            <a:pPr>
              <a:lnSpc>
                <a:spcPct val="100000"/>
              </a:lnSpc>
            </a:pPr>
            <a:r>
              <a:rPr lang="en-US" dirty="0"/>
              <a:t>Safe Travels!</a:t>
            </a:r>
          </a:p>
        </p:txBody>
      </p:sp>
      <p:pic>
        <p:nvPicPr>
          <p:cNvPr id="5" name="Picture 4" descr="A picture containing sky, tree, grass, photo&#10;&#10;Description generated with very high confidence">
            <a:extLst>
              <a:ext uri="{FF2B5EF4-FFF2-40B4-BE49-F238E27FC236}">
                <a16:creationId xmlns:a16="http://schemas.microsoft.com/office/drawing/2014/main" id="{2D9E2D1A-C745-4BAE-AE99-C34C9D9D28E9}"/>
              </a:ext>
            </a:extLst>
          </p:cNvPr>
          <p:cNvPicPr>
            <a:picLocks noChangeAspect="1"/>
          </p:cNvPicPr>
          <p:nvPr/>
        </p:nvPicPr>
        <p:blipFill>
          <a:blip r:embed="rId2"/>
          <a:stretch>
            <a:fillRect/>
          </a:stretch>
        </p:blipFill>
        <p:spPr>
          <a:xfrm>
            <a:off x="3166288" y="2574378"/>
            <a:ext cx="4989586" cy="2496317"/>
          </a:xfrm>
          <a:prstGeom prst="rect">
            <a:avLst/>
          </a:prstGeom>
        </p:spPr>
      </p:pic>
    </p:spTree>
    <p:extLst>
      <p:ext uri="{BB962C8B-B14F-4D97-AF65-F5344CB8AC3E}">
        <p14:creationId xmlns:p14="http://schemas.microsoft.com/office/powerpoint/2010/main" val="2394598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riding on the back yard&#10;&#10;Description generated with high confidence">
            <a:extLst>
              <a:ext uri="{FF2B5EF4-FFF2-40B4-BE49-F238E27FC236}">
                <a16:creationId xmlns:a16="http://schemas.microsoft.com/office/drawing/2014/main" id="{AEDDEDC9-C34E-447D-965C-A20DCA5B612F}"/>
              </a:ext>
            </a:extLst>
          </p:cNvPr>
          <p:cNvPicPr>
            <a:picLocks noChangeAspect="1"/>
          </p:cNvPicPr>
          <p:nvPr/>
        </p:nvPicPr>
        <p:blipFill rotWithShape="1">
          <a:blip r:embed="rId2">
            <a:extLst>
              <a:ext uri="{28A0092B-C50C-407E-A947-70E740481C1C}">
                <a14:useLocalDpi xmlns:a14="http://schemas.microsoft.com/office/drawing/2010/main" val="0"/>
              </a:ext>
            </a:extLst>
          </a:blip>
          <a:srcRect l="18307"/>
          <a:stretch/>
        </p:blipFill>
        <p:spPr>
          <a:xfrm flipH="1">
            <a:off x="3788215" y="0"/>
            <a:ext cx="8403785" cy="6858000"/>
          </a:xfrm>
          <a:prstGeom prst="rect">
            <a:avLst/>
          </a:prstGeom>
        </p:spPr>
      </p:pic>
      <p:pic>
        <p:nvPicPr>
          <p:cNvPr id="14" name="Picture 13" descr="A picture containing silhouette&#10;&#10;Description generated with high confidence">
            <a:extLst>
              <a:ext uri="{FF2B5EF4-FFF2-40B4-BE49-F238E27FC236}">
                <a16:creationId xmlns:a16="http://schemas.microsoft.com/office/drawing/2014/main" id="{25F1F70E-263D-4B7F-846B-AEE3FECFBD4D}"/>
              </a:ext>
            </a:extLst>
          </p:cNvPr>
          <p:cNvPicPr>
            <a:picLocks noChangeAspect="1"/>
          </p:cNvPicPr>
          <p:nvPr/>
        </p:nvPicPr>
        <p:blipFill rotWithShape="1">
          <a:blip r:embed="rId3">
            <a:extLst>
              <a:ext uri="{28A0092B-C50C-407E-A947-70E740481C1C}">
                <a14:useLocalDpi xmlns:a14="http://schemas.microsoft.com/office/drawing/2010/main" val="0"/>
              </a:ext>
            </a:extLst>
          </a:blip>
          <a:srcRect l="7849"/>
          <a:stretch/>
        </p:blipFill>
        <p:spPr>
          <a:xfrm>
            <a:off x="0" y="0"/>
            <a:ext cx="7772400" cy="6858000"/>
          </a:xfrm>
          <a:prstGeom prst="rect">
            <a:avLst/>
          </a:prstGeom>
        </p:spPr>
      </p:pic>
      <p:sp>
        <p:nvSpPr>
          <p:cNvPr id="2" name="Title 1"/>
          <p:cNvSpPr>
            <a:spLocks noGrp="1"/>
          </p:cNvSpPr>
          <p:nvPr>
            <p:ph type="title"/>
          </p:nvPr>
        </p:nvSpPr>
        <p:spPr>
          <a:xfrm>
            <a:off x="327211" y="445602"/>
            <a:ext cx="10515600" cy="1325563"/>
          </a:xfrm>
        </p:spPr>
        <p:txBody>
          <a:bodyPr>
            <a:normAutofit/>
          </a:bodyPr>
          <a:lstStyle/>
          <a:p>
            <a:r>
              <a:rPr lang="en-US" sz="3600" dirty="0">
                <a:solidFill>
                  <a:schemeClr val="bg1"/>
                </a:solidFill>
                <a:latin typeface="CoconPro-Regular" panose="02010504030101020104" pitchFamily="50" charset="0"/>
              </a:rPr>
              <a:t>Health</a:t>
            </a:r>
          </a:p>
        </p:txBody>
      </p:sp>
      <p:sp>
        <p:nvSpPr>
          <p:cNvPr id="3" name="Content Placeholder 2"/>
          <p:cNvSpPr>
            <a:spLocks noGrp="1"/>
          </p:cNvSpPr>
          <p:nvPr>
            <p:ph sz="half" idx="1"/>
          </p:nvPr>
        </p:nvSpPr>
        <p:spPr>
          <a:xfrm>
            <a:off x="457200" y="1654483"/>
            <a:ext cx="5181600" cy="4351338"/>
          </a:xfrm>
        </p:spPr>
        <p:txBody>
          <a:bodyPr>
            <a:normAutofit lnSpcReduction="10000"/>
          </a:bodyPr>
          <a:lstStyle/>
          <a:p>
            <a:r>
              <a:rPr lang="en-US" dirty="0">
                <a:solidFill>
                  <a:schemeClr val="bg1"/>
                </a:solidFill>
                <a:latin typeface="Arial" panose="020B0604020202020204" pitchFamily="34" charset="0"/>
                <a:cs typeface="Arial" panose="020B0604020202020204" pitchFamily="34" charset="0"/>
              </a:rPr>
              <a:t>Beyond traditional “</a:t>
            </a:r>
            <a:r>
              <a:rPr lang="en-US" i="1" dirty="0">
                <a:solidFill>
                  <a:schemeClr val="bg1"/>
                </a:solidFill>
                <a:latin typeface="Arial" panose="020B0604020202020204" pitchFamily="34" charset="0"/>
                <a:cs typeface="Arial" panose="020B0604020202020204" pitchFamily="34" charset="0"/>
              </a:rPr>
              <a:t>public health,” and </a:t>
            </a:r>
            <a:r>
              <a:rPr lang="en-US" dirty="0">
                <a:solidFill>
                  <a:schemeClr val="bg1"/>
                </a:solidFill>
                <a:latin typeface="Arial" panose="020B0604020202020204" pitchFamily="34" charset="0"/>
                <a:cs typeface="Arial" panose="020B0604020202020204" pitchFamily="34" charset="0"/>
              </a:rPr>
              <a:t>not a specific agency or department</a:t>
            </a:r>
          </a:p>
          <a:p>
            <a:r>
              <a:rPr lang="en-US" dirty="0">
                <a:solidFill>
                  <a:schemeClr val="bg1"/>
                </a:solidFill>
                <a:latin typeface="Arial" panose="020B0604020202020204" pitchFamily="34" charset="0"/>
                <a:cs typeface="Arial" panose="020B0604020202020204" pitchFamily="34" charset="0"/>
              </a:rPr>
              <a:t>Opportunities to </a:t>
            </a:r>
            <a:r>
              <a:rPr lang="en-US" i="1" dirty="0">
                <a:solidFill>
                  <a:schemeClr val="bg1"/>
                </a:solidFill>
                <a:latin typeface="Arial" panose="020B0604020202020204" pitchFamily="34" charset="0"/>
                <a:cs typeface="Arial" panose="020B0604020202020204" pitchFamily="34" charset="0"/>
              </a:rPr>
              <a:t>be healthy</a:t>
            </a:r>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Requires </a:t>
            </a:r>
            <a:r>
              <a:rPr lang="en-US" i="1" dirty="0">
                <a:solidFill>
                  <a:schemeClr val="bg1"/>
                </a:solidFill>
                <a:latin typeface="Arial" panose="020B0604020202020204" pitchFamily="34" charset="0"/>
                <a:cs typeface="Arial" panose="020B0604020202020204" pitchFamily="34" charset="0"/>
              </a:rPr>
              <a:t>active</a:t>
            </a:r>
            <a:r>
              <a:rPr lang="en-US" dirty="0">
                <a:solidFill>
                  <a:schemeClr val="bg1"/>
                </a:solidFill>
                <a:latin typeface="Arial" panose="020B0604020202020204" pitchFamily="34" charset="0"/>
                <a:cs typeface="Arial" panose="020B0604020202020204" pitchFamily="34" charset="0"/>
              </a:rPr>
              <a:t> processes</a:t>
            </a:r>
          </a:p>
          <a:p>
            <a:r>
              <a:rPr lang="en-US" dirty="0">
                <a:solidFill>
                  <a:schemeClr val="bg1"/>
                </a:solidFill>
                <a:latin typeface="Arial" panose="020B0604020202020204" pitchFamily="34" charset="0"/>
                <a:cs typeface="Arial" panose="020B0604020202020204" pitchFamily="34" charset="0"/>
              </a:rPr>
              <a:t>To change the trajectory we must </a:t>
            </a:r>
            <a:r>
              <a:rPr lang="en-US" i="1" dirty="0">
                <a:solidFill>
                  <a:schemeClr val="bg1"/>
                </a:solidFill>
                <a:latin typeface="Arial" panose="020B0604020202020204" pitchFamily="34" charset="0"/>
                <a:cs typeface="Arial" panose="020B0604020202020204" pitchFamily="34" charset="0"/>
              </a:rPr>
              <a:t>think</a:t>
            </a:r>
            <a:r>
              <a:rPr lang="en-US" dirty="0">
                <a:solidFill>
                  <a:schemeClr val="bg1"/>
                </a:solidFill>
                <a:latin typeface="Arial" panose="020B0604020202020204" pitchFamily="34" charset="0"/>
                <a:cs typeface="Arial" panose="020B0604020202020204" pitchFamily="34" charset="0"/>
              </a:rPr>
              <a:t> differently</a:t>
            </a:r>
          </a:p>
          <a:p>
            <a:r>
              <a:rPr lang="en-US" dirty="0">
                <a:solidFill>
                  <a:schemeClr val="bg1"/>
                </a:solidFill>
                <a:latin typeface="Arial" panose="020B0604020202020204" pitchFamily="34" charset="0"/>
                <a:cs typeface="Arial" panose="020B0604020202020204" pitchFamily="34" charset="0"/>
              </a:rPr>
              <a:t>May </a:t>
            </a:r>
            <a:r>
              <a:rPr lang="en-US" i="1" dirty="0">
                <a:solidFill>
                  <a:schemeClr val="bg1"/>
                </a:solidFill>
                <a:latin typeface="Arial" panose="020B0604020202020204" pitchFamily="34" charset="0"/>
                <a:cs typeface="Arial" panose="020B0604020202020204" pitchFamily="34" charset="0"/>
              </a:rPr>
              <a:t>challenge our long-held beliefs</a:t>
            </a:r>
            <a:r>
              <a:rPr lang="en-US" dirty="0">
                <a:solidFill>
                  <a:schemeClr val="bg1"/>
                </a:solidFill>
                <a:latin typeface="Arial" panose="020B0604020202020204" pitchFamily="34" charset="0"/>
                <a:cs typeface="Arial" panose="020B0604020202020204" pitchFamily="34" charset="0"/>
              </a:rPr>
              <a:t> in order to improve</a:t>
            </a:r>
            <a:endParaRPr lang="en-US" i="1"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Beyond just “medical care”</a:t>
            </a:r>
          </a:p>
        </p:txBody>
      </p:sp>
      <p:sp>
        <p:nvSpPr>
          <p:cNvPr id="4" name="Slide Number Placeholder 3">
            <a:extLst>
              <a:ext uri="{FF2B5EF4-FFF2-40B4-BE49-F238E27FC236}">
                <a16:creationId xmlns:a16="http://schemas.microsoft.com/office/drawing/2014/main" id="{346492CB-71D0-4BA5-9D08-76D31E4CB5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10656-C1DA-47A1-95D9-165129B1521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421395"/>
      </p:ext>
    </p:extLst>
  </p:cSld>
  <p:clrMapOvr>
    <a:masterClrMapping/>
  </p:clrMapOvr>
</p:sld>
</file>

<file path=ppt/theme/theme1.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2AB9FA-5EE8-4111-B873-E09ACA2BC395}">
  <ds:schemaRefs>
    <ds:schemaRef ds:uri="http://schemas.microsoft.com/sharepoint/v3/contenttype/forms"/>
  </ds:schemaRefs>
</ds:datastoreItem>
</file>

<file path=customXml/itemProps2.xml><?xml version="1.0" encoding="utf-8"?>
<ds:datastoreItem xmlns:ds="http://schemas.openxmlformats.org/officeDocument/2006/customXml" ds:itemID="{FCF1D2AC-2735-457E-B639-07E13F9A629B}">
  <ds:schemaRefs>
    <ds:schemaRef ds:uri="http://www.w3.org/XML/1998/namespace"/>
    <ds:schemaRef ds:uri="http://schemas.microsoft.com/office/infopath/2007/PartnerControls"/>
    <ds:schemaRef ds:uri="http://schemas.microsoft.com/office/2006/documentManagement/types"/>
    <ds:schemaRef ds:uri="http://schemas.microsoft.com/office/2006/metadata/properties"/>
    <ds:schemaRef ds:uri="16c05727-aa75-4e4a-9b5f-8a80a1165891"/>
    <ds:schemaRef ds:uri="http://purl.org/dc/elements/1.1/"/>
    <ds:schemaRef ds:uri="http://purl.org/dc/dcmitype/"/>
    <ds:schemaRef ds:uri="71af3243-3dd4-4a8d-8c0d-dd76da1f02a5"/>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B18699A2-1304-4DB0-887E-96D5B04746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TM03457444[[fn=Basis]]</Template>
  <TotalTime>0</TotalTime>
  <Words>4994</Words>
  <Application>Microsoft Office PowerPoint</Application>
  <PresentationFormat>Widescreen</PresentationFormat>
  <Paragraphs>842</Paragraphs>
  <Slides>81</Slides>
  <Notes>43</Notes>
  <HiddenSlides>0</HiddenSlides>
  <MMClips>0</MMClips>
  <ScaleCrop>false</ScaleCrop>
  <HeadingPairs>
    <vt:vector size="8" baseType="variant">
      <vt:variant>
        <vt:lpstr>Fonts Used</vt:lpstr>
      </vt:variant>
      <vt:variant>
        <vt:i4>19</vt:i4>
      </vt:variant>
      <vt:variant>
        <vt:lpstr>Theme</vt:lpstr>
      </vt:variant>
      <vt:variant>
        <vt:i4>3</vt:i4>
      </vt:variant>
      <vt:variant>
        <vt:lpstr>Embedded OLE Servers</vt:lpstr>
      </vt:variant>
      <vt:variant>
        <vt:i4>1</vt:i4>
      </vt:variant>
      <vt:variant>
        <vt:lpstr>Slide Titles</vt:lpstr>
      </vt:variant>
      <vt:variant>
        <vt:i4>81</vt:i4>
      </vt:variant>
    </vt:vector>
  </HeadingPairs>
  <TitlesOfParts>
    <vt:vector size="104" baseType="lpstr">
      <vt:lpstr>DengXian</vt:lpstr>
      <vt:lpstr>ＭＳ Ｐゴシック</vt:lpstr>
      <vt:lpstr>Arial</vt:lpstr>
      <vt:lpstr>Arial Narrow</vt:lpstr>
      <vt:lpstr>Calibri</vt:lpstr>
      <vt:lpstr>Calibri Light</vt:lpstr>
      <vt:lpstr>Calibri-Bold</vt:lpstr>
      <vt:lpstr>Cambria</vt:lpstr>
      <vt:lpstr>CoconPro-Bold</vt:lpstr>
      <vt:lpstr>CoconPro-Regular</vt:lpstr>
      <vt:lpstr>Corbel</vt:lpstr>
      <vt:lpstr>Courier New</vt:lpstr>
      <vt:lpstr>Guardian TextSans Web</vt:lpstr>
      <vt:lpstr>Helvetica Neue</vt:lpstr>
      <vt:lpstr>Open Sans Light</vt:lpstr>
      <vt:lpstr>Rockwell</vt:lpstr>
      <vt:lpstr>Segoe UI</vt:lpstr>
      <vt:lpstr>Times New Roman</vt:lpstr>
      <vt:lpstr>Wingdings</vt:lpstr>
      <vt:lpstr>Basis</vt:lpstr>
      <vt:lpstr>Office Theme</vt:lpstr>
      <vt:lpstr>Atlas</vt:lpstr>
      <vt:lpstr>Slide</vt:lpstr>
      <vt:lpstr>Kansas cancer partnership</vt:lpstr>
      <vt:lpstr>Welcome</vt:lpstr>
      <vt:lpstr>National Perspectives on Cancer Prevention and Control</vt:lpstr>
      <vt:lpstr>Break/visit exhibits</vt:lpstr>
      <vt:lpstr>The Health of Kansans, With a Focus on Cancer</vt:lpstr>
      <vt:lpstr>PowerPoint Presentation</vt:lpstr>
      <vt:lpstr>Of all the states in the US, over the past 30 years, Kansas has seen the greatest decline in its health rankings. </vt:lpstr>
      <vt:lpstr>Every day in Kansas</vt:lpstr>
      <vt:lpstr>Health</vt:lpstr>
      <vt:lpstr>PowerPoint Presentation</vt:lpstr>
      <vt:lpstr>America’s Health Rankings</vt:lpstr>
      <vt:lpstr>Health ranking domains </vt:lpstr>
      <vt:lpstr>Behaviors Below average (23rd in US, -0.008) </vt:lpstr>
      <vt:lpstr>The vaping epidemic: U.S. and Kansas</vt:lpstr>
      <vt:lpstr>Community &amp; Environment Average (25th in US, 0.058)  </vt:lpstr>
      <vt:lpstr>Gonorrhea and Chlamydia</vt:lpstr>
      <vt:lpstr>Violent Crime and its Aftermath</vt:lpstr>
      <vt:lpstr>Policy  Below average (39th in US, -0.043) </vt:lpstr>
      <vt:lpstr>Reminder: immunizations are effective  and safe</vt:lpstr>
      <vt:lpstr>Measles Sedgwick County (simulation)</vt:lpstr>
      <vt:lpstr>Clinical Care  Below average (34th in US, -0.042) </vt:lpstr>
      <vt:lpstr>Outcomes  Average (26th in US, 0.013)</vt:lpstr>
      <vt:lpstr>2020 Kansas Diabetes Report A Report to the Kansas Legislative Coordinating  Council in Accordance with House Bill 2219</vt:lpstr>
      <vt:lpstr>Diabetes: Costly</vt:lpstr>
      <vt:lpstr>Diabetes: Common</vt:lpstr>
      <vt:lpstr>What does the data suggest?</vt:lpstr>
      <vt:lpstr>A word about Medicaid expansion</vt:lpstr>
      <vt:lpstr>Additional concerns</vt:lpstr>
      <vt:lpstr>Syphilis: early and late-stage</vt:lpstr>
      <vt:lpstr>HIV</vt:lpstr>
      <vt:lpstr>What makes us uncomfortable (and what to do about it)?</vt:lpstr>
      <vt:lpstr>Safe syringe programs (SSPs): an example of how some states have tackled needle-transmitted diseases</vt:lpstr>
      <vt:lpstr>What’s Next</vt:lpstr>
      <vt:lpstr>Opportunities for improvement: Agency legislative initiatives in 2020 </vt:lpstr>
      <vt:lpstr>Looking at Kansas through rose-colored glasses is not a success strategy</vt:lpstr>
      <vt:lpstr>PowerPoint Presentation</vt:lpstr>
      <vt:lpstr>lunch/visit exhibits</vt:lpstr>
      <vt:lpstr>KCP History and Next Steps</vt:lpstr>
      <vt:lpstr>Beginnings</vt:lpstr>
      <vt:lpstr>2005</vt:lpstr>
      <vt:lpstr>Current Structure</vt:lpstr>
      <vt:lpstr>ACCOMPLISHMENTS</vt:lpstr>
      <vt:lpstr>KCP Accomplishments</vt:lpstr>
      <vt:lpstr>GAPS</vt:lpstr>
      <vt:lpstr>KCP Action Plans</vt:lpstr>
      <vt:lpstr>Next steps &amp; required resources</vt:lpstr>
      <vt:lpstr>2017-2021 State Plan Implementation</vt:lpstr>
      <vt:lpstr>Questions?</vt:lpstr>
      <vt:lpstr>Policy Update</vt:lpstr>
      <vt:lpstr>How to Report KCP Achievements</vt:lpstr>
      <vt:lpstr>PowerPoint Presentation</vt:lpstr>
      <vt:lpstr>Learning Objectives</vt:lpstr>
      <vt:lpstr>Factors Influencing Decision Making in Public Health</vt:lpstr>
      <vt:lpstr>Evidence-Based Public Health Framework</vt:lpstr>
      <vt:lpstr>Community Assessment</vt:lpstr>
      <vt:lpstr>Model that supports Community Assessment</vt:lpstr>
      <vt:lpstr>Quantifying the Issue</vt:lpstr>
      <vt:lpstr>Developing a Concise Statement of the Issue</vt:lpstr>
      <vt:lpstr>Issue Statement</vt:lpstr>
      <vt:lpstr>Searching the Literature</vt:lpstr>
      <vt:lpstr>Evidence-Based Guidelines</vt:lpstr>
      <vt:lpstr>What Works Factsheet – CPSTF Findings on Cancer Screening</vt:lpstr>
      <vt:lpstr>Female Breast Cancer: Screening</vt:lpstr>
      <vt:lpstr>Developing &amp; Prioritizing Program and Policy Options</vt:lpstr>
      <vt:lpstr>Matrix for Prioritizing </vt:lpstr>
      <vt:lpstr>Developing an Action Plan and Implementing Interventions</vt:lpstr>
      <vt:lpstr>Action Plan - Example</vt:lpstr>
      <vt:lpstr>Action Plan – Example (Continued)</vt:lpstr>
      <vt:lpstr>Action Plan – Example (Continued)</vt:lpstr>
      <vt:lpstr>Evaluation – Logic Model – Upcoming !!</vt:lpstr>
      <vt:lpstr>Thank You</vt:lpstr>
      <vt:lpstr>Action Plan – KCP Survivorship Workgroup</vt:lpstr>
      <vt:lpstr>Action Plan – KCP Survivorship Workgroup (Continued)</vt:lpstr>
      <vt:lpstr>Action Plan – EDW NE Workgroup</vt:lpstr>
      <vt:lpstr>Action Plan – EDW NE Workgroup (Continued)</vt:lpstr>
      <vt:lpstr>Action Plan – EDW NE Workgroup (Continued) </vt:lpstr>
      <vt:lpstr> </vt:lpstr>
      <vt:lpstr>PowerPoint Presentation</vt:lpstr>
      <vt:lpstr>Finalize Workgroup Action Plans</vt:lpstr>
      <vt:lpstr>Action Plan Report Out</vt:lpstr>
      <vt:lpstr>Adjourn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2019-12-30T20:15:47Z</dcterms:created>
  <dcterms:modified xsi:type="dcterms:W3CDTF">2020-02-10T23:27:40Z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